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8" r:id="rId2"/>
    <p:sldId id="256" r:id="rId3"/>
    <p:sldId id="259" r:id="rId4"/>
    <p:sldId id="264" r:id="rId5"/>
    <p:sldId id="266" r:id="rId6"/>
    <p:sldId id="261" r:id="rId7"/>
    <p:sldId id="265" r:id="rId8"/>
    <p:sldId id="267" r:id="rId9"/>
    <p:sldId id="260" r:id="rId10"/>
    <p:sldId id="263" r:id="rId11"/>
    <p:sldId id="262" r:id="rId12"/>
    <p:sldId id="25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3" autoAdjust="0"/>
    <p:restoredTop sz="94660"/>
  </p:normalViewPr>
  <p:slideViewPr>
    <p:cSldViewPr snapToGrid="0">
      <p:cViewPr varScale="1">
        <p:scale>
          <a:sx n="114" d="100"/>
          <a:sy n="114" d="100"/>
        </p:scale>
        <p:origin x="392"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_rels/data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diagrams/_rels/drawing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2.svg"/><Relationship Id="rId1" Type="http://schemas.openxmlformats.org/officeDocument/2006/relationships/image" Target="../media/image7.png"/><Relationship Id="rId6" Type="http://schemas.openxmlformats.org/officeDocument/2006/relationships/image" Target="../media/image6.svg"/><Relationship Id="rId5" Type="http://schemas.openxmlformats.org/officeDocument/2006/relationships/image" Target="../media/image9.png"/><Relationship Id="rId4" Type="http://schemas.openxmlformats.org/officeDocument/2006/relationships/image" Target="../media/image4.svg"/></Relationships>
</file>

<file path=ppt/diagrams/colors1.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86B9792-90BB-4807-90D0-47EE2585F26E}" type="doc">
      <dgm:prSet loTypeId="urn:microsoft.com/office/officeart/2018/2/layout/IconLabelList" loCatId="icon" qsTypeId="urn:microsoft.com/office/officeart/2005/8/quickstyle/simple1" qsCatId="simple" csTypeId="urn:microsoft.com/office/officeart/2018/5/colors/Iconchunking_neutralbg_colorful1" csCatId="colorful" phldr="1"/>
      <dgm:spPr/>
      <dgm:t>
        <a:bodyPr/>
        <a:lstStyle/>
        <a:p>
          <a:endParaRPr lang="en-US"/>
        </a:p>
      </dgm:t>
    </dgm:pt>
    <dgm:pt modelId="{62E08375-ADE8-4286-B666-557CA2D56259}">
      <dgm:prSet/>
      <dgm:spPr/>
      <dgm:t>
        <a:bodyPr/>
        <a:lstStyle/>
        <a:p>
          <a:r>
            <a:rPr lang="en-US" dirty="0"/>
            <a:t>Goal for the Session</a:t>
          </a:r>
        </a:p>
      </dgm:t>
    </dgm:pt>
    <dgm:pt modelId="{5AAB3732-56A9-41D2-BEF5-41CF519FF952}" type="parTrans" cxnId="{D30B3F5D-8AF6-4541-92DF-8CEA3D473548}">
      <dgm:prSet/>
      <dgm:spPr/>
      <dgm:t>
        <a:bodyPr/>
        <a:lstStyle/>
        <a:p>
          <a:endParaRPr lang="en-US"/>
        </a:p>
      </dgm:t>
    </dgm:pt>
    <dgm:pt modelId="{E471C4F1-0636-470C-8A98-BCDDD361846F}" type="sibTrans" cxnId="{D30B3F5D-8AF6-4541-92DF-8CEA3D473548}">
      <dgm:prSet/>
      <dgm:spPr/>
      <dgm:t>
        <a:bodyPr/>
        <a:lstStyle/>
        <a:p>
          <a:endParaRPr lang="en-US"/>
        </a:p>
      </dgm:t>
    </dgm:pt>
    <dgm:pt modelId="{044579FB-126A-481D-95A4-83DE681F8E3A}">
      <dgm:prSet/>
      <dgm:spPr/>
      <dgm:t>
        <a:bodyPr/>
        <a:lstStyle/>
        <a:p>
          <a:r>
            <a:rPr lang="en-US"/>
            <a:t>Points of Discussion</a:t>
          </a:r>
        </a:p>
      </dgm:t>
    </dgm:pt>
    <dgm:pt modelId="{FFA63674-5C73-4FC4-95A2-982F76FA778F}" type="parTrans" cxnId="{D41E3E14-D8AC-496D-82E3-6C4BFC7EF9AC}">
      <dgm:prSet/>
      <dgm:spPr/>
      <dgm:t>
        <a:bodyPr/>
        <a:lstStyle/>
        <a:p>
          <a:endParaRPr lang="en-US"/>
        </a:p>
      </dgm:t>
    </dgm:pt>
    <dgm:pt modelId="{1CC939C9-7D21-4797-8824-8EE4C4AD0407}" type="sibTrans" cxnId="{D41E3E14-D8AC-496D-82E3-6C4BFC7EF9AC}">
      <dgm:prSet/>
      <dgm:spPr/>
      <dgm:t>
        <a:bodyPr/>
        <a:lstStyle/>
        <a:p>
          <a:endParaRPr lang="en-US"/>
        </a:p>
      </dgm:t>
    </dgm:pt>
    <dgm:pt modelId="{ECE853AB-0B5B-4315-8F7C-2554A6337359}">
      <dgm:prSet/>
      <dgm:spPr/>
      <dgm:t>
        <a:bodyPr/>
        <a:lstStyle/>
        <a:p>
          <a:r>
            <a:rPr lang="en-US"/>
            <a:t>Next Steps</a:t>
          </a:r>
        </a:p>
      </dgm:t>
    </dgm:pt>
    <dgm:pt modelId="{28DC02C6-AED4-44B7-83F3-4D9C0A997419}" type="parTrans" cxnId="{612DD9C5-7562-4527-A30D-B40D745FF8A3}">
      <dgm:prSet/>
      <dgm:spPr/>
      <dgm:t>
        <a:bodyPr/>
        <a:lstStyle/>
        <a:p>
          <a:endParaRPr lang="en-US"/>
        </a:p>
      </dgm:t>
    </dgm:pt>
    <dgm:pt modelId="{13F99ACD-9017-4FDD-96C7-262B4E277D36}" type="sibTrans" cxnId="{612DD9C5-7562-4527-A30D-B40D745FF8A3}">
      <dgm:prSet/>
      <dgm:spPr/>
      <dgm:t>
        <a:bodyPr/>
        <a:lstStyle/>
        <a:p>
          <a:endParaRPr lang="en-US"/>
        </a:p>
      </dgm:t>
    </dgm:pt>
    <dgm:pt modelId="{8D1AF80D-7488-4887-B055-220528FEFACE}" type="pres">
      <dgm:prSet presAssocID="{386B9792-90BB-4807-90D0-47EE2585F26E}" presName="root" presStyleCnt="0">
        <dgm:presLayoutVars>
          <dgm:dir/>
          <dgm:resizeHandles val="exact"/>
        </dgm:presLayoutVars>
      </dgm:prSet>
      <dgm:spPr/>
    </dgm:pt>
    <dgm:pt modelId="{9F491455-7567-45BF-93FE-779ACBC620E3}" type="pres">
      <dgm:prSet presAssocID="{62E08375-ADE8-4286-B666-557CA2D56259}" presName="compNode" presStyleCnt="0"/>
      <dgm:spPr/>
    </dgm:pt>
    <dgm:pt modelId="{3462B78B-4D0D-414D-878F-5EFB44459CFA}" type="pres">
      <dgm:prSet presAssocID="{62E08375-ADE8-4286-B666-557CA2D56259}"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Bullseye"/>
        </a:ext>
      </dgm:extLst>
    </dgm:pt>
    <dgm:pt modelId="{44651A63-9E43-41B7-8413-B05071E567A2}" type="pres">
      <dgm:prSet presAssocID="{62E08375-ADE8-4286-B666-557CA2D56259}" presName="spaceRect" presStyleCnt="0"/>
      <dgm:spPr/>
    </dgm:pt>
    <dgm:pt modelId="{489871FD-BCC5-4D13-98B6-A0AC3B084592}" type="pres">
      <dgm:prSet presAssocID="{62E08375-ADE8-4286-B666-557CA2D56259}" presName="textRect" presStyleLbl="revTx" presStyleIdx="0" presStyleCnt="3">
        <dgm:presLayoutVars>
          <dgm:chMax val="1"/>
          <dgm:chPref val="1"/>
        </dgm:presLayoutVars>
      </dgm:prSet>
      <dgm:spPr/>
    </dgm:pt>
    <dgm:pt modelId="{6A70FFFF-4751-4C4D-9DE0-ED4B2BA9A262}" type="pres">
      <dgm:prSet presAssocID="{E471C4F1-0636-470C-8A98-BCDDD361846F}" presName="sibTrans" presStyleCnt="0"/>
      <dgm:spPr/>
    </dgm:pt>
    <dgm:pt modelId="{89208949-0B23-49C5-9C38-9A8F07274EE1}" type="pres">
      <dgm:prSet presAssocID="{044579FB-126A-481D-95A4-83DE681F8E3A}" presName="compNode" presStyleCnt="0"/>
      <dgm:spPr/>
    </dgm:pt>
    <dgm:pt modelId="{D44E8058-6804-41CD-91C3-868340033539}" type="pres">
      <dgm:prSet presAssocID="{044579FB-126A-481D-95A4-83DE681F8E3A}"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Chat"/>
        </a:ext>
      </dgm:extLst>
    </dgm:pt>
    <dgm:pt modelId="{D44A1B17-4E95-4484-BC62-74BC996D6863}" type="pres">
      <dgm:prSet presAssocID="{044579FB-126A-481D-95A4-83DE681F8E3A}" presName="spaceRect" presStyleCnt="0"/>
      <dgm:spPr/>
    </dgm:pt>
    <dgm:pt modelId="{C8032C02-C486-4162-8DAF-FEE13BFFB24F}" type="pres">
      <dgm:prSet presAssocID="{044579FB-126A-481D-95A4-83DE681F8E3A}" presName="textRect" presStyleLbl="revTx" presStyleIdx="1" presStyleCnt="3">
        <dgm:presLayoutVars>
          <dgm:chMax val="1"/>
          <dgm:chPref val="1"/>
        </dgm:presLayoutVars>
      </dgm:prSet>
      <dgm:spPr/>
    </dgm:pt>
    <dgm:pt modelId="{4D7A7252-CFA5-4B1D-8419-E02141DEB1D6}" type="pres">
      <dgm:prSet presAssocID="{1CC939C9-7D21-4797-8824-8EE4C4AD0407}" presName="sibTrans" presStyleCnt="0"/>
      <dgm:spPr/>
    </dgm:pt>
    <dgm:pt modelId="{51F2D7E1-B1CA-4FFA-AE76-0A0777B4722C}" type="pres">
      <dgm:prSet presAssocID="{ECE853AB-0B5B-4315-8F7C-2554A6337359}" presName="compNode" presStyleCnt="0"/>
      <dgm:spPr/>
    </dgm:pt>
    <dgm:pt modelId="{3F3BF52B-1D21-4FB3-B6B1-D8972030B3FF}" type="pres">
      <dgm:prSet presAssocID="{ECE853AB-0B5B-4315-8F7C-2554A6337359}"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Footprints"/>
        </a:ext>
      </dgm:extLst>
    </dgm:pt>
    <dgm:pt modelId="{0B006641-788A-4675-94D8-02BE6D8D44A2}" type="pres">
      <dgm:prSet presAssocID="{ECE853AB-0B5B-4315-8F7C-2554A6337359}" presName="spaceRect" presStyleCnt="0"/>
      <dgm:spPr/>
    </dgm:pt>
    <dgm:pt modelId="{BA5E4CD4-05D4-497B-98CC-5692B8563DF2}" type="pres">
      <dgm:prSet presAssocID="{ECE853AB-0B5B-4315-8F7C-2554A6337359}" presName="textRect" presStyleLbl="revTx" presStyleIdx="2" presStyleCnt="3">
        <dgm:presLayoutVars>
          <dgm:chMax val="1"/>
          <dgm:chPref val="1"/>
        </dgm:presLayoutVars>
      </dgm:prSet>
      <dgm:spPr/>
    </dgm:pt>
  </dgm:ptLst>
  <dgm:cxnLst>
    <dgm:cxn modelId="{D41E3E14-D8AC-496D-82E3-6C4BFC7EF9AC}" srcId="{386B9792-90BB-4807-90D0-47EE2585F26E}" destId="{044579FB-126A-481D-95A4-83DE681F8E3A}" srcOrd="1" destOrd="0" parTransId="{FFA63674-5C73-4FC4-95A2-982F76FA778F}" sibTransId="{1CC939C9-7D21-4797-8824-8EE4C4AD0407}"/>
    <dgm:cxn modelId="{874E3629-7485-4D7D-AC78-A38B1FAF256C}" type="presOf" srcId="{044579FB-126A-481D-95A4-83DE681F8E3A}" destId="{C8032C02-C486-4162-8DAF-FEE13BFFB24F}" srcOrd="0" destOrd="0" presId="urn:microsoft.com/office/officeart/2018/2/layout/IconLabelList"/>
    <dgm:cxn modelId="{D30B3F5D-8AF6-4541-92DF-8CEA3D473548}" srcId="{386B9792-90BB-4807-90D0-47EE2585F26E}" destId="{62E08375-ADE8-4286-B666-557CA2D56259}" srcOrd="0" destOrd="0" parTransId="{5AAB3732-56A9-41D2-BEF5-41CF519FF952}" sibTransId="{E471C4F1-0636-470C-8A98-BCDDD361846F}"/>
    <dgm:cxn modelId="{BFF146AF-4A1B-4398-A3E3-70E421668B45}" type="presOf" srcId="{386B9792-90BB-4807-90D0-47EE2585F26E}" destId="{8D1AF80D-7488-4887-B055-220528FEFACE}" srcOrd="0" destOrd="0" presId="urn:microsoft.com/office/officeart/2018/2/layout/IconLabelList"/>
    <dgm:cxn modelId="{612DD9C5-7562-4527-A30D-B40D745FF8A3}" srcId="{386B9792-90BB-4807-90D0-47EE2585F26E}" destId="{ECE853AB-0B5B-4315-8F7C-2554A6337359}" srcOrd="2" destOrd="0" parTransId="{28DC02C6-AED4-44B7-83F3-4D9C0A997419}" sibTransId="{13F99ACD-9017-4FDD-96C7-262B4E277D36}"/>
    <dgm:cxn modelId="{EAA464E8-44E9-4784-8179-2CA4010AB50E}" type="presOf" srcId="{ECE853AB-0B5B-4315-8F7C-2554A6337359}" destId="{BA5E4CD4-05D4-497B-98CC-5692B8563DF2}" srcOrd="0" destOrd="0" presId="urn:microsoft.com/office/officeart/2018/2/layout/IconLabelList"/>
    <dgm:cxn modelId="{5EBE9BEB-C5EB-4EA5-A5E4-64C9E531D6D2}" type="presOf" srcId="{62E08375-ADE8-4286-B666-557CA2D56259}" destId="{489871FD-BCC5-4D13-98B6-A0AC3B084592}" srcOrd="0" destOrd="0" presId="urn:microsoft.com/office/officeart/2018/2/layout/IconLabelList"/>
    <dgm:cxn modelId="{8D927836-74BB-4FE9-BA89-3616118F7CA8}" type="presParOf" srcId="{8D1AF80D-7488-4887-B055-220528FEFACE}" destId="{9F491455-7567-45BF-93FE-779ACBC620E3}" srcOrd="0" destOrd="0" presId="urn:microsoft.com/office/officeart/2018/2/layout/IconLabelList"/>
    <dgm:cxn modelId="{52B297EF-1905-418F-968A-D642FBADFA84}" type="presParOf" srcId="{9F491455-7567-45BF-93FE-779ACBC620E3}" destId="{3462B78B-4D0D-414D-878F-5EFB44459CFA}" srcOrd="0" destOrd="0" presId="urn:microsoft.com/office/officeart/2018/2/layout/IconLabelList"/>
    <dgm:cxn modelId="{957A81C7-2C64-4404-BCE4-918D8BDA7B0C}" type="presParOf" srcId="{9F491455-7567-45BF-93FE-779ACBC620E3}" destId="{44651A63-9E43-41B7-8413-B05071E567A2}" srcOrd="1" destOrd="0" presId="urn:microsoft.com/office/officeart/2018/2/layout/IconLabelList"/>
    <dgm:cxn modelId="{755EC427-3B2B-46D3-B964-DA9950302D3A}" type="presParOf" srcId="{9F491455-7567-45BF-93FE-779ACBC620E3}" destId="{489871FD-BCC5-4D13-98B6-A0AC3B084592}" srcOrd="2" destOrd="0" presId="urn:microsoft.com/office/officeart/2018/2/layout/IconLabelList"/>
    <dgm:cxn modelId="{826336AE-BD08-41DA-A01C-BF3B9EADF638}" type="presParOf" srcId="{8D1AF80D-7488-4887-B055-220528FEFACE}" destId="{6A70FFFF-4751-4C4D-9DE0-ED4B2BA9A262}" srcOrd="1" destOrd="0" presId="urn:microsoft.com/office/officeart/2018/2/layout/IconLabelList"/>
    <dgm:cxn modelId="{67AB25DD-09F5-4186-B6E5-F39486FDAC75}" type="presParOf" srcId="{8D1AF80D-7488-4887-B055-220528FEFACE}" destId="{89208949-0B23-49C5-9C38-9A8F07274EE1}" srcOrd="2" destOrd="0" presId="urn:microsoft.com/office/officeart/2018/2/layout/IconLabelList"/>
    <dgm:cxn modelId="{93E51895-4E90-40DA-B2A8-746E124659F2}" type="presParOf" srcId="{89208949-0B23-49C5-9C38-9A8F07274EE1}" destId="{D44E8058-6804-41CD-91C3-868340033539}" srcOrd="0" destOrd="0" presId="urn:microsoft.com/office/officeart/2018/2/layout/IconLabelList"/>
    <dgm:cxn modelId="{8F40BCFF-16A6-44B8-8218-3D9ACD03A064}" type="presParOf" srcId="{89208949-0B23-49C5-9C38-9A8F07274EE1}" destId="{D44A1B17-4E95-4484-BC62-74BC996D6863}" srcOrd="1" destOrd="0" presId="urn:microsoft.com/office/officeart/2018/2/layout/IconLabelList"/>
    <dgm:cxn modelId="{B23D443A-38E6-4915-B6EF-782395FF4012}" type="presParOf" srcId="{89208949-0B23-49C5-9C38-9A8F07274EE1}" destId="{C8032C02-C486-4162-8DAF-FEE13BFFB24F}" srcOrd="2" destOrd="0" presId="urn:microsoft.com/office/officeart/2018/2/layout/IconLabelList"/>
    <dgm:cxn modelId="{EFF7DB16-A09C-4858-8620-2FEC289AF31D}" type="presParOf" srcId="{8D1AF80D-7488-4887-B055-220528FEFACE}" destId="{4D7A7252-CFA5-4B1D-8419-E02141DEB1D6}" srcOrd="3" destOrd="0" presId="urn:microsoft.com/office/officeart/2018/2/layout/IconLabelList"/>
    <dgm:cxn modelId="{3636F9D6-4135-4907-BE56-D07C1F16611E}" type="presParOf" srcId="{8D1AF80D-7488-4887-B055-220528FEFACE}" destId="{51F2D7E1-B1CA-4FFA-AE76-0A0777B4722C}" srcOrd="4" destOrd="0" presId="urn:microsoft.com/office/officeart/2018/2/layout/IconLabelList"/>
    <dgm:cxn modelId="{80B4D87F-1527-4CE1-B389-25FD43AECCA1}" type="presParOf" srcId="{51F2D7E1-B1CA-4FFA-AE76-0A0777B4722C}" destId="{3F3BF52B-1D21-4FB3-B6B1-D8972030B3FF}" srcOrd="0" destOrd="0" presId="urn:microsoft.com/office/officeart/2018/2/layout/IconLabelList"/>
    <dgm:cxn modelId="{DFE817F4-1821-41EA-8688-BFC3B8F1A070}" type="presParOf" srcId="{51F2D7E1-B1CA-4FFA-AE76-0A0777B4722C}" destId="{0B006641-788A-4675-94D8-02BE6D8D44A2}" srcOrd="1" destOrd="0" presId="urn:microsoft.com/office/officeart/2018/2/layout/IconLabelList"/>
    <dgm:cxn modelId="{12AD22D8-EBBD-465C-A464-C1227EA6D43E}" type="presParOf" srcId="{51F2D7E1-B1CA-4FFA-AE76-0A0777B4722C}" destId="{BA5E4CD4-05D4-497B-98CC-5692B8563DF2}" srcOrd="2" destOrd="0" presId="urn:microsoft.com/office/officeart/2018/2/layout/Icon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462B78B-4D0D-414D-878F-5EFB44459CFA}">
      <dsp:nvSpPr>
        <dsp:cNvPr id="0" name=""/>
        <dsp:cNvSpPr/>
      </dsp:nvSpPr>
      <dsp:spPr>
        <a:xfrm>
          <a:off x="920893" y="887962"/>
          <a:ext cx="1249769" cy="1249769"/>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489871FD-BCC5-4D13-98B6-A0AC3B084592}">
      <dsp:nvSpPr>
        <dsp:cNvPr id="0" name=""/>
        <dsp:cNvSpPr/>
      </dsp:nvSpPr>
      <dsp:spPr>
        <a:xfrm>
          <a:off x="157144" y="2485519"/>
          <a:ext cx="2777266"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200150">
            <a:lnSpc>
              <a:spcPct val="90000"/>
            </a:lnSpc>
            <a:spcBef>
              <a:spcPct val="0"/>
            </a:spcBef>
            <a:spcAft>
              <a:spcPct val="35000"/>
            </a:spcAft>
            <a:buNone/>
          </a:pPr>
          <a:r>
            <a:rPr lang="en-US" sz="2700" kern="1200" dirty="0"/>
            <a:t>Goal for the Session</a:t>
          </a:r>
        </a:p>
      </dsp:txBody>
      <dsp:txXfrm>
        <a:off x="157144" y="2485519"/>
        <a:ext cx="2777266" cy="720000"/>
      </dsp:txXfrm>
    </dsp:sp>
    <dsp:sp modelId="{D44E8058-6804-41CD-91C3-868340033539}">
      <dsp:nvSpPr>
        <dsp:cNvPr id="0" name=""/>
        <dsp:cNvSpPr/>
      </dsp:nvSpPr>
      <dsp:spPr>
        <a:xfrm>
          <a:off x="4184181" y="887962"/>
          <a:ext cx="1249769" cy="1249769"/>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C8032C02-C486-4162-8DAF-FEE13BFFB24F}">
      <dsp:nvSpPr>
        <dsp:cNvPr id="0" name=""/>
        <dsp:cNvSpPr/>
      </dsp:nvSpPr>
      <dsp:spPr>
        <a:xfrm>
          <a:off x="3420433" y="2485519"/>
          <a:ext cx="2777266"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200150">
            <a:lnSpc>
              <a:spcPct val="90000"/>
            </a:lnSpc>
            <a:spcBef>
              <a:spcPct val="0"/>
            </a:spcBef>
            <a:spcAft>
              <a:spcPct val="35000"/>
            </a:spcAft>
            <a:buNone/>
          </a:pPr>
          <a:r>
            <a:rPr lang="en-US" sz="2700" kern="1200"/>
            <a:t>Points of Discussion</a:t>
          </a:r>
        </a:p>
      </dsp:txBody>
      <dsp:txXfrm>
        <a:off x="3420433" y="2485519"/>
        <a:ext cx="2777266" cy="720000"/>
      </dsp:txXfrm>
    </dsp:sp>
    <dsp:sp modelId="{3F3BF52B-1D21-4FB3-B6B1-D8972030B3FF}">
      <dsp:nvSpPr>
        <dsp:cNvPr id="0" name=""/>
        <dsp:cNvSpPr/>
      </dsp:nvSpPr>
      <dsp:spPr>
        <a:xfrm>
          <a:off x="7447469" y="887962"/>
          <a:ext cx="1249769" cy="1249769"/>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BA5E4CD4-05D4-497B-98CC-5692B8563DF2}">
      <dsp:nvSpPr>
        <dsp:cNvPr id="0" name=""/>
        <dsp:cNvSpPr/>
      </dsp:nvSpPr>
      <dsp:spPr>
        <a:xfrm>
          <a:off x="6683721" y="2485519"/>
          <a:ext cx="2777266"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200150">
            <a:lnSpc>
              <a:spcPct val="90000"/>
            </a:lnSpc>
            <a:spcBef>
              <a:spcPct val="0"/>
            </a:spcBef>
            <a:spcAft>
              <a:spcPct val="35000"/>
            </a:spcAft>
            <a:buNone/>
          </a:pPr>
          <a:r>
            <a:rPr lang="en-US" sz="2700" kern="1200"/>
            <a:t>Next Steps</a:t>
          </a:r>
        </a:p>
      </dsp:txBody>
      <dsp:txXfrm>
        <a:off x="6683721" y="2485519"/>
        <a:ext cx="2777266" cy="720000"/>
      </dsp:txXfrm>
    </dsp:sp>
  </dsp:spTree>
</dsp:drawing>
</file>

<file path=ppt/diagrams/layout1.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11/16/19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11/16/19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11/16/19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11/16/19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11/16/19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11/16/19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11/16/19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11/16/19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11/16/19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11/16/19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11/16/19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11/16/19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11/16/19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11/16/19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11/16/19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11/16/19</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11/16/19</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docs.google.com/spreadsheets/d/1OFyJbOY6wQnjo7vW6osCN_2f_ADxRC91zPa9cGf63P8/edit?usp=sharing"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tmp"/><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45" name="Group 44">
            <a:extLst>
              <a:ext uri="{FF2B5EF4-FFF2-40B4-BE49-F238E27FC236}">
                <a16:creationId xmlns:a16="http://schemas.microsoft.com/office/drawing/2014/main" id="{76582886-877C-4AEC-A77F-8055EB9A0CF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sp>
          <p:nvSpPr>
            <p:cNvPr id="46" name="Freeform 14">
              <a:extLst>
                <a:ext uri="{FF2B5EF4-FFF2-40B4-BE49-F238E27FC236}">
                  <a16:creationId xmlns:a16="http://schemas.microsoft.com/office/drawing/2014/main" id="{171A838D-27EA-485C-9A80-DCE624AB30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47" name="Straight Connector 46">
              <a:extLst>
                <a:ext uri="{FF2B5EF4-FFF2-40B4-BE49-F238E27FC236}">
                  <a16:creationId xmlns:a16="http://schemas.microsoft.com/office/drawing/2014/main" id="{9059F313-A1BB-425E-9626-2BD43CAC648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48" name="Straight Connector 47">
              <a:extLst>
                <a:ext uri="{FF2B5EF4-FFF2-40B4-BE49-F238E27FC236}">
                  <a16:creationId xmlns:a16="http://schemas.microsoft.com/office/drawing/2014/main" id="{19ABF76A-A1AE-44BB-9ECB-D55D2FE29BF1}"/>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49" name="Rectangle 23">
              <a:extLst>
                <a:ext uri="{FF2B5EF4-FFF2-40B4-BE49-F238E27FC236}">
                  <a16:creationId xmlns:a16="http://schemas.microsoft.com/office/drawing/2014/main" id="{5B6D2EC4-82D3-43B8-82D6-028CB434561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50" name="Rectangle 25">
              <a:extLst>
                <a:ext uri="{FF2B5EF4-FFF2-40B4-BE49-F238E27FC236}">
                  <a16:creationId xmlns:a16="http://schemas.microsoft.com/office/drawing/2014/main" id="{520034CE-71F9-4E0F-94D8-99335CB852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51" name="Isosceles Triangle 50">
              <a:extLst>
                <a:ext uri="{FF2B5EF4-FFF2-40B4-BE49-F238E27FC236}">
                  <a16:creationId xmlns:a16="http://schemas.microsoft.com/office/drawing/2014/main" id="{1926C6C0-16F7-4CDC-B481-2D19B2F3BF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52" name="Rectangle 27">
              <a:extLst>
                <a:ext uri="{FF2B5EF4-FFF2-40B4-BE49-F238E27FC236}">
                  <a16:creationId xmlns:a16="http://schemas.microsoft.com/office/drawing/2014/main" id="{042CE423-CE6E-4EE9-91F2-3E40EFB40A3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53" name="Rectangle 28">
              <a:extLst>
                <a:ext uri="{FF2B5EF4-FFF2-40B4-BE49-F238E27FC236}">
                  <a16:creationId xmlns:a16="http://schemas.microsoft.com/office/drawing/2014/main" id="{699BB4BD-31D7-434C-A6DB-E2CF3ACF60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54" name="Rectangle 29">
              <a:extLst>
                <a:ext uri="{FF2B5EF4-FFF2-40B4-BE49-F238E27FC236}">
                  <a16:creationId xmlns:a16="http://schemas.microsoft.com/office/drawing/2014/main" id="{23D406B8-656A-4D8B-91D0-BF4202C86F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55" name="Isosceles Triangle 54">
              <a:extLst>
                <a:ext uri="{FF2B5EF4-FFF2-40B4-BE49-F238E27FC236}">
                  <a16:creationId xmlns:a16="http://schemas.microsoft.com/office/drawing/2014/main" id="{83F4BFB6-D6B8-446C-8E17-3D54DCA9FF2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useBgFill="1">
        <p:nvSpPr>
          <p:cNvPr id="57" name="Rectangle 56">
            <a:extLst>
              <a:ext uri="{FF2B5EF4-FFF2-40B4-BE49-F238E27FC236}">
                <a16:creationId xmlns:a16="http://schemas.microsoft.com/office/drawing/2014/main" id="{27577DEC-D9A5-404D-9789-702F4319BE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9" name="Group 58">
            <a:extLst>
              <a:ext uri="{FF2B5EF4-FFF2-40B4-BE49-F238E27FC236}">
                <a16:creationId xmlns:a16="http://schemas.microsoft.com/office/drawing/2014/main" id="{CEEA9366-CEA8-4F23-B065-4337F0D836F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60" name="Straight Connector 59">
              <a:extLst>
                <a:ext uri="{FF2B5EF4-FFF2-40B4-BE49-F238E27FC236}">
                  <a16:creationId xmlns:a16="http://schemas.microsoft.com/office/drawing/2014/main" id="{904A03D6-39B4-4278-9BE1-A07E024499B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61" name="Straight Connector 60">
              <a:extLst>
                <a:ext uri="{FF2B5EF4-FFF2-40B4-BE49-F238E27FC236}">
                  <a16:creationId xmlns:a16="http://schemas.microsoft.com/office/drawing/2014/main" id="{FBE459AF-3736-4886-82E0-9B5DA427B5E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alpha val="80000"/>
                </a:schemeClr>
              </a:solidFill>
            </a:ln>
          </p:spPr>
          <p:style>
            <a:lnRef idx="2">
              <a:schemeClr val="accent1"/>
            </a:lnRef>
            <a:fillRef idx="0">
              <a:schemeClr val="accent1"/>
            </a:fillRef>
            <a:effectRef idx="1">
              <a:schemeClr val="accent1"/>
            </a:effectRef>
            <a:fontRef idx="minor">
              <a:schemeClr val="tx1"/>
            </a:fontRef>
          </p:style>
        </p:cxnSp>
        <p:sp>
          <p:nvSpPr>
            <p:cNvPr id="62" name="Rectangle 23">
              <a:extLst>
                <a:ext uri="{FF2B5EF4-FFF2-40B4-BE49-F238E27FC236}">
                  <a16:creationId xmlns:a16="http://schemas.microsoft.com/office/drawing/2014/main" id="{4B6B88EF-180C-4E39-8A3F-A52E87110C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63" name="Rectangle 25">
              <a:extLst>
                <a:ext uri="{FF2B5EF4-FFF2-40B4-BE49-F238E27FC236}">
                  <a16:creationId xmlns:a16="http://schemas.microsoft.com/office/drawing/2014/main" id="{52DFAACF-64D0-4621-8FF4-E2F03C3E8D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64" name="Isosceles Triangle 63">
              <a:extLst>
                <a:ext uri="{FF2B5EF4-FFF2-40B4-BE49-F238E27FC236}">
                  <a16:creationId xmlns:a16="http://schemas.microsoft.com/office/drawing/2014/main" id="{36611FF0-65B3-49DB-97C6-1B72AAD0FB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65" name="Rectangle 27">
              <a:extLst>
                <a:ext uri="{FF2B5EF4-FFF2-40B4-BE49-F238E27FC236}">
                  <a16:creationId xmlns:a16="http://schemas.microsoft.com/office/drawing/2014/main" id="{0F7407FE-86B1-4890-9D80-9406FBF29E4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66" name="Rectangle 29">
              <a:extLst>
                <a:ext uri="{FF2B5EF4-FFF2-40B4-BE49-F238E27FC236}">
                  <a16:creationId xmlns:a16="http://schemas.microsoft.com/office/drawing/2014/main" id="{EBD42D5B-8F87-45B3-98B3-C66944F92E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67" name="Isosceles Triangle 66">
              <a:extLst>
                <a:ext uri="{FF2B5EF4-FFF2-40B4-BE49-F238E27FC236}">
                  <a16:creationId xmlns:a16="http://schemas.microsoft.com/office/drawing/2014/main" id="{F5E04699-59E1-4468-9E7C-83070EEB42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68" name="Isosceles Triangle 67">
              <a:extLst>
                <a:ext uri="{FF2B5EF4-FFF2-40B4-BE49-F238E27FC236}">
                  <a16:creationId xmlns:a16="http://schemas.microsoft.com/office/drawing/2014/main" id="{F2AE8F13-9A52-4D7F-9637-321EA7CF321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4" name="Title 3">
            <a:extLst>
              <a:ext uri="{FF2B5EF4-FFF2-40B4-BE49-F238E27FC236}">
                <a16:creationId xmlns:a16="http://schemas.microsoft.com/office/drawing/2014/main" id="{031EDE01-2DBA-4F2E-9939-43C3C58BFB52}"/>
              </a:ext>
            </a:extLst>
          </p:cNvPr>
          <p:cNvSpPr>
            <a:spLocks noGrp="1"/>
          </p:cNvSpPr>
          <p:nvPr>
            <p:ph type="title"/>
          </p:nvPr>
        </p:nvSpPr>
        <p:spPr>
          <a:xfrm>
            <a:off x="1507067" y="2404534"/>
            <a:ext cx="7766936" cy="1646302"/>
          </a:xfrm>
        </p:spPr>
        <p:txBody>
          <a:bodyPr vert="horz" lIns="91440" tIns="45720" rIns="91440" bIns="45720" rtlCol="0" anchor="b">
            <a:normAutofit/>
          </a:bodyPr>
          <a:lstStyle/>
          <a:p>
            <a:pPr algn="r"/>
            <a:r>
              <a:rPr lang="en-US" sz="5400"/>
              <a:t>Slopes South Access</a:t>
            </a:r>
          </a:p>
        </p:txBody>
      </p:sp>
    </p:spTree>
    <p:extLst>
      <p:ext uri="{BB962C8B-B14F-4D97-AF65-F5344CB8AC3E}">
        <p14:creationId xmlns:p14="http://schemas.microsoft.com/office/powerpoint/2010/main" val="3203197131"/>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76582886-877C-4AEC-A77F-8055EB9A0CF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sp>
          <p:nvSpPr>
            <p:cNvPr id="8" name="Freeform 14">
              <a:extLst>
                <a:ext uri="{FF2B5EF4-FFF2-40B4-BE49-F238E27FC236}">
                  <a16:creationId xmlns:a16="http://schemas.microsoft.com/office/drawing/2014/main" id="{171A838D-27EA-485C-9A80-DCE624AB30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9" name="Straight Connector 8">
              <a:extLst>
                <a:ext uri="{FF2B5EF4-FFF2-40B4-BE49-F238E27FC236}">
                  <a16:creationId xmlns:a16="http://schemas.microsoft.com/office/drawing/2014/main" id="{9059F313-A1BB-425E-9626-2BD43CAC648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10" name="Straight Connector 9">
              <a:extLst>
                <a:ext uri="{FF2B5EF4-FFF2-40B4-BE49-F238E27FC236}">
                  <a16:creationId xmlns:a16="http://schemas.microsoft.com/office/drawing/2014/main" id="{19ABF76A-A1AE-44BB-9ECB-D55D2FE29BF1}"/>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1" name="Rectangle 23">
              <a:extLst>
                <a:ext uri="{FF2B5EF4-FFF2-40B4-BE49-F238E27FC236}">
                  <a16:creationId xmlns:a16="http://schemas.microsoft.com/office/drawing/2014/main" id="{5B6D2EC4-82D3-43B8-82D6-028CB434561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25">
              <a:extLst>
                <a:ext uri="{FF2B5EF4-FFF2-40B4-BE49-F238E27FC236}">
                  <a16:creationId xmlns:a16="http://schemas.microsoft.com/office/drawing/2014/main" id="{520034CE-71F9-4E0F-94D8-99335CB852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id="{1926C6C0-16F7-4CDC-B481-2D19B2F3BF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27">
              <a:extLst>
                <a:ext uri="{FF2B5EF4-FFF2-40B4-BE49-F238E27FC236}">
                  <a16:creationId xmlns:a16="http://schemas.microsoft.com/office/drawing/2014/main" id="{042CE423-CE6E-4EE9-91F2-3E40EFB40A3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8">
              <a:extLst>
                <a:ext uri="{FF2B5EF4-FFF2-40B4-BE49-F238E27FC236}">
                  <a16:creationId xmlns:a16="http://schemas.microsoft.com/office/drawing/2014/main" id="{699BB4BD-31D7-434C-A6DB-E2CF3ACF60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9">
              <a:extLst>
                <a:ext uri="{FF2B5EF4-FFF2-40B4-BE49-F238E27FC236}">
                  <a16:creationId xmlns:a16="http://schemas.microsoft.com/office/drawing/2014/main" id="{23D406B8-656A-4D8B-91D0-BF4202C86F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Isosceles Triangle 16">
              <a:extLst>
                <a:ext uri="{FF2B5EF4-FFF2-40B4-BE49-F238E27FC236}">
                  <a16:creationId xmlns:a16="http://schemas.microsoft.com/office/drawing/2014/main" id="{83F4BFB6-D6B8-446C-8E17-3D54DCA9FF2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useBgFill="1">
        <p:nvSpPr>
          <p:cNvPr id="19" name="Rectangle 18">
            <a:extLst>
              <a:ext uri="{FF2B5EF4-FFF2-40B4-BE49-F238E27FC236}">
                <a16:creationId xmlns:a16="http://schemas.microsoft.com/office/drawing/2014/main" id="{0ADFFC45-3DC9-4433-926F-043E879D9D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1" name="Group 20">
            <a:extLst>
              <a:ext uri="{FF2B5EF4-FFF2-40B4-BE49-F238E27FC236}">
                <a16:creationId xmlns:a16="http://schemas.microsoft.com/office/drawing/2014/main" id="{B5F26A87-0610-435F-AA13-BD658385C9D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267230" y="-8468"/>
            <a:ext cx="4763558" cy="6866467"/>
            <a:chOff x="67175" y="-8467"/>
            <a:chExt cx="4763558" cy="6866467"/>
          </a:xfrm>
        </p:grpSpPr>
        <p:cxnSp>
          <p:nvCxnSpPr>
            <p:cNvPr id="22" name="Straight Connector 21">
              <a:extLst>
                <a:ext uri="{FF2B5EF4-FFF2-40B4-BE49-F238E27FC236}">
                  <a16:creationId xmlns:a16="http://schemas.microsoft.com/office/drawing/2014/main" id="{E6321436-5AAD-4FB6-BB0D-316D4540E82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1448300" y="0"/>
              <a:ext cx="12192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3" name="Straight Connector 22">
              <a:extLst>
                <a:ext uri="{FF2B5EF4-FFF2-40B4-BE49-F238E27FC236}">
                  <a16:creationId xmlns:a16="http://schemas.microsoft.com/office/drawing/2014/main" id="{94B0BD33-3D46-4F43-947A-825DFEF6106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67175" y="3681413"/>
              <a:ext cx="4763558"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24" name="Rectangle 23">
              <a:extLst>
                <a:ext uri="{FF2B5EF4-FFF2-40B4-BE49-F238E27FC236}">
                  <a16:creationId xmlns:a16="http://schemas.microsoft.com/office/drawing/2014/main" id="{92E26C27-E1F5-47DC-9F83-469D196C55D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258764"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5">
              <a:extLst>
                <a:ext uri="{FF2B5EF4-FFF2-40B4-BE49-F238E27FC236}">
                  <a16:creationId xmlns:a16="http://schemas.microsoft.com/office/drawing/2014/main" id="{95F944E7-2B4E-4AE2-B4DB-846FF8AE0B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80730"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Isosceles Triangle 25">
              <a:extLst>
                <a:ext uri="{FF2B5EF4-FFF2-40B4-BE49-F238E27FC236}">
                  <a16:creationId xmlns:a16="http://schemas.microsoft.com/office/drawing/2014/main" id="{FF14952D-390F-46CC-B302-73DDD9C416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09621"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7">
              <a:extLst>
                <a:ext uri="{FF2B5EF4-FFF2-40B4-BE49-F238E27FC236}">
                  <a16:creationId xmlns:a16="http://schemas.microsoft.com/office/drawing/2014/main" id="{867CDE55-B22A-40D0-882A-9452919EEC2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411788"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a:extLst>
                <a:ext uri="{FF2B5EF4-FFF2-40B4-BE49-F238E27FC236}">
                  <a16:creationId xmlns:a16="http://schemas.microsoft.com/office/drawing/2014/main" id="{8C409231-C942-4808-B529-DAC32A7DB0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448954"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a:extLst>
              <a:ext uri="{FF2B5EF4-FFF2-40B4-BE49-F238E27FC236}">
                <a16:creationId xmlns:a16="http://schemas.microsoft.com/office/drawing/2014/main" id="{1B2E921B-5326-4B28-B75F-C4B4E61AB3B1}"/>
              </a:ext>
            </a:extLst>
          </p:cNvPr>
          <p:cNvSpPr>
            <a:spLocks noGrp="1"/>
          </p:cNvSpPr>
          <p:nvPr>
            <p:ph type="title"/>
          </p:nvPr>
        </p:nvSpPr>
        <p:spPr>
          <a:xfrm>
            <a:off x="677335" y="1282701"/>
            <a:ext cx="5096060" cy="4307148"/>
          </a:xfrm>
        </p:spPr>
        <p:txBody>
          <a:bodyPr vert="horz" lIns="91440" tIns="45720" rIns="91440" bIns="45720" rtlCol="0" anchor="ctr">
            <a:normAutofit/>
          </a:bodyPr>
          <a:lstStyle/>
          <a:p>
            <a:pPr algn="r"/>
            <a:r>
              <a:rPr lang="en-US" sz="5400"/>
              <a:t>Next Steps</a:t>
            </a:r>
          </a:p>
        </p:txBody>
      </p:sp>
      <p:sp>
        <p:nvSpPr>
          <p:cNvPr id="30" name="Freeform: Shape 29">
            <a:extLst>
              <a:ext uri="{FF2B5EF4-FFF2-40B4-BE49-F238E27FC236}">
                <a16:creationId xmlns:a16="http://schemas.microsoft.com/office/drawing/2014/main" id="{69370F01-B8C9-4CE4-824C-92B2792E6E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36497" y="-8468"/>
            <a:ext cx="5074930" cy="6866468"/>
          </a:xfrm>
          <a:custGeom>
            <a:avLst/>
            <a:gdLst>
              <a:gd name="connsiteX0" fmla="*/ 0 w 5074930"/>
              <a:gd name="connsiteY0" fmla="*/ 0 h 6858000"/>
              <a:gd name="connsiteX1" fmla="*/ 1249825 w 5074930"/>
              <a:gd name="connsiteY1" fmla="*/ 0 h 6858000"/>
              <a:gd name="connsiteX2" fmla="*/ 1249825 w 5074930"/>
              <a:gd name="connsiteY2" fmla="*/ 8457 h 6858000"/>
              <a:gd name="connsiteX3" fmla="*/ 5074930 w 5074930"/>
              <a:gd name="connsiteY3" fmla="*/ 8457 h 6858000"/>
              <a:gd name="connsiteX4" fmla="*/ 5074930 w 5074930"/>
              <a:gd name="connsiteY4" fmla="*/ 6858000 h 6858000"/>
              <a:gd name="connsiteX5" fmla="*/ 1249825 w 5074930"/>
              <a:gd name="connsiteY5" fmla="*/ 6858000 h 6858000"/>
              <a:gd name="connsiteX6" fmla="*/ 1109383 w 5074930"/>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074930" h="6858000">
                <a:moveTo>
                  <a:pt x="0" y="0"/>
                </a:moveTo>
                <a:lnTo>
                  <a:pt x="1249825" y="0"/>
                </a:lnTo>
                <a:lnTo>
                  <a:pt x="1249825" y="8457"/>
                </a:lnTo>
                <a:lnTo>
                  <a:pt x="5074930" y="8457"/>
                </a:lnTo>
                <a:lnTo>
                  <a:pt x="5074930" y="6858000"/>
                </a:lnTo>
                <a:lnTo>
                  <a:pt x="1249825" y="6858000"/>
                </a:lnTo>
                <a:lnTo>
                  <a:pt x="1109383" y="685800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7944903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E5BC8E-2131-4AF9-B7E5-B5BEF7A90BB9}"/>
              </a:ext>
            </a:extLst>
          </p:cNvPr>
          <p:cNvSpPr>
            <a:spLocks noGrp="1"/>
          </p:cNvSpPr>
          <p:nvPr>
            <p:ph type="title"/>
          </p:nvPr>
        </p:nvSpPr>
        <p:spPr/>
        <p:txBody>
          <a:bodyPr/>
          <a:lstStyle/>
          <a:p>
            <a:r>
              <a:rPr lang="en-US" dirty="0"/>
              <a:t>Next Steps</a:t>
            </a:r>
          </a:p>
        </p:txBody>
      </p:sp>
      <p:sp>
        <p:nvSpPr>
          <p:cNvPr id="3" name="Content Placeholder 2">
            <a:extLst>
              <a:ext uri="{FF2B5EF4-FFF2-40B4-BE49-F238E27FC236}">
                <a16:creationId xmlns:a16="http://schemas.microsoft.com/office/drawing/2014/main" id="{44258686-53FD-4E54-9DC5-F74FE8B384F2}"/>
              </a:ext>
            </a:extLst>
          </p:cNvPr>
          <p:cNvSpPr>
            <a:spLocks noGrp="1"/>
          </p:cNvSpPr>
          <p:nvPr>
            <p:ph idx="1"/>
          </p:nvPr>
        </p:nvSpPr>
        <p:spPr/>
        <p:txBody>
          <a:bodyPr>
            <a:normAutofit lnSpcReduction="10000"/>
          </a:bodyPr>
          <a:lstStyle/>
          <a:p>
            <a:r>
              <a:rPr lang="en-US" dirty="0"/>
              <a:t>Alberta Transportation is awaiting a letter sent to The Slopes Community Association from The City in relation to this gate to understand the City’s position.</a:t>
            </a:r>
          </a:p>
          <a:p>
            <a:pPr lvl="1"/>
            <a:r>
              <a:rPr lang="en-US" dirty="0"/>
              <a:t>ACTION REQUIRED:</a:t>
            </a:r>
          </a:p>
          <a:p>
            <a:pPr lvl="2"/>
            <a:r>
              <a:rPr lang="en-US" sz="1600" dirty="0"/>
              <a:t>City to provide letter based on our discussion and any other findings to support a permanent local south access to the Slopes (protected by a Slopes gate)</a:t>
            </a:r>
          </a:p>
          <a:p>
            <a:pPr lvl="2"/>
            <a:r>
              <a:rPr lang="en-US" sz="1600" dirty="0"/>
              <a:t>City to support a month to month lease with Alberta Transportation until the current south gate construction begins</a:t>
            </a:r>
          </a:p>
          <a:p>
            <a:pPr lvl="1"/>
            <a:r>
              <a:rPr lang="en-US" dirty="0"/>
              <a:t>Timing: ASAP (Dec 31</a:t>
            </a:r>
            <a:r>
              <a:rPr lang="en-US" baseline="30000" dirty="0"/>
              <a:t>st</a:t>
            </a:r>
            <a:r>
              <a:rPr lang="en-US" dirty="0"/>
              <a:t> 2019 it is set to close)</a:t>
            </a:r>
          </a:p>
          <a:p>
            <a:endParaRPr lang="en-US" dirty="0"/>
          </a:p>
          <a:p>
            <a:r>
              <a:rPr lang="en-US" dirty="0"/>
              <a:t>Upon receipt, Alberta Transportation will be able to prepare a memo and determine whether a south access into The Slopes can remain.</a:t>
            </a:r>
          </a:p>
          <a:p>
            <a:pPr marL="0" indent="0">
              <a:buNone/>
            </a:pPr>
            <a:endParaRPr lang="en-US" dirty="0"/>
          </a:p>
        </p:txBody>
      </p:sp>
    </p:spTree>
    <p:extLst>
      <p:ext uri="{BB962C8B-B14F-4D97-AF65-F5344CB8AC3E}">
        <p14:creationId xmlns:p14="http://schemas.microsoft.com/office/powerpoint/2010/main" val="24619158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76582886-877C-4AEC-A77F-8055EB9A0CF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sp>
          <p:nvSpPr>
            <p:cNvPr id="11" name="Freeform 14">
              <a:extLst>
                <a:ext uri="{FF2B5EF4-FFF2-40B4-BE49-F238E27FC236}">
                  <a16:creationId xmlns:a16="http://schemas.microsoft.com/office/drawing/2014/main" id="{171A838D-27EA-485C-9A80-DCE624AB30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2" name="Straight Connector 11">
              <a:extLst>
                <a:ext uri="{FF2B5EF4-FFF2-40B4-BE49-F238E27FC236}">
                  <a16:creationId xmlns:a16="http://schemas.microsoft.com/office/drawing/2014/main" id="{9059F313-A1BB-425E-9626-2BD43CAC648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13" name="Straight Connector 12">
              <a:extLst>
                <a:ext uri="{FF2B5EF4-FFF2-40B4-BE49-F238E27FC236}">
                  <a16:creationId xmlns:a16="http://schemas.microsoft.com/office/drawing/2014/main" id="{19ABF76A-A1AE-44BB-9ECB-D55D2FE29BF1}"/>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4" name="Rectangle 23">
              <a:extLst>
                <a:ext uri="{FF2B5EF4-FFF2-40B4-BE49-F238E27FC236}">
                  <a16:creationId xmlns:a16="http://schemas.microsoft.com/office/drawing/2014/main" id="{5B6D2EC4-82D3-43B8-82D6-028CB434561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5">
              <a:extLst>
                <a:ext uri="{FF2B5EF4-FFF2-40B4-BE49-F238E27FC236}">
                  <a16:creationId xmlns:a16="http://schemas.microsoft.com/office/drawing/2014/main" id="{520034CE-71F9-4E0F-94D8-99335CB852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Isosceles Triangle 15">
              <a:extLst>
                <a:ext uri="{FF2B5EF4-FFF2-40B4-BE49-F238E27FC236}">
                  <a16:creationId xmlns:a16="http://schemas.microsoft.com/office/drawing/2014/main" id="{1926C6C0-16F7-4CDC-B481-2D19B2F3BF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7">
              <a:extLst>
                <a:ext uri="{FF2B5EF4-FFF2-40B4-BE49-F238E27FC236}">
                  <a16:creationId xmlns:a16="http://schemas.microsoft.com/office/drawing/2014/main" id="{042CE423-CE6E-4EE9-91F2-3E40EFB40A3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8">
              <a:extLst>
                <a:ext uri="{FF2B5EF4-FFF2-40B4-BE49-F238E27FC236}">
                  <a16:creationId xmlns:a16="http://schemas.microsoft.com/office/drawing/2014/main" id="{699BB4BD-31D7-434C-A6DB-E2CF3ACF60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Rectangle 29">
              <a:extLst>
                <a:ext uri="{FF2B5EF4-FFF2-40B4-BE49-F238E27FC236}">
                  <a16:creationId xmlns:a16="http://schemas.microsoft.com/office/drawing/2014/main" id="{23D406B8-656A-4D8B-91D0-BF4202C86F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19">
              <a:extLst>
                <a:ext uri="{FF2B5EF4-FFF2-40B4-BE49-F238E27FC236}">
                  <a16:creationId xmlns:a16="http://schemas.microsoft.com/office/drawing/2014/main" id="{83F4BFB6-D6B8-446C-8E17-3D54DCA9FF2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useBgFill="1">
        <p:nvSpPr>
          <p:cNvPr id="22" name="Rectangle 21">
            <a:extLst>
              <a:ext uri="{FF2B5EF4-FFF2-40B4-BE49-F238E27FC236}">
                <a16:creationId xmlns:a16="http://schemas.microsoft.com/office/drawing/2014/main" id="{0ADFFC45-3DC9-4433-926F-043E879D9D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 name="Group 23">
            <a:extLst>
              <a:ext uri="{FF2B5EF4-FFF2-40B4-BE49-F238E27FC236}">
                <a16:creationId xmlns:a16="http://schemas.microsoft.com/office/drawing/2014/main" id="{B5F26A87-0610-435F-AA13-BD658385C9D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267230" y="-8468"/>
            <a:ext cx="4763558" cy="6866467"/>
            <a:chOff x="67175" y="-8467"/>
            <a:chExt cx="4763558" cy="6866467"/>
          </a:xfrm>
        </p:grpSpPr>
        <p:cxnSp>
          <p:nvCxnSpPr>
            <p:cNvPr id="25" name="Straight Connector 24">
              <a:extLst>
                <a:ext uri="{FF2B5EF4-FFF2-40B4-BE49-F238E27FC236}">
                  <a16:creationId xmlns:a16="http://schemas.microsoft.com/office/drawing/2014/main" id="{E6321436-5AAD-4FB6-BB0D-316D4540E82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1448300" y="0"/>
              <a:ext cx="12192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6" name="Straight Connector 25">
              <a:extLst>
                <a:ext uri="{FF2B5EF4-FFF2-40B4-BE49-F238E27FC236}">
                  <a16:creationId xmlns:a16="http://schemas.microsoft.com/office/drawing/2014/main" id="{94B0BD33-3D46-4F43-947A-825DFEF6106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67175" y="3681413"/>
              <a:ext cx="4763558"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27" name="Rectangle 23">
              <a:extLst>
                <a:ext uri="{FF2B5EF4-FFF2-40B4-BE49-F238E27FC236}">
                  <a16:creationId xmlns:a16="http://schemas.microsoft.com/office/drawing/2014/main" id="{92E26C27-E1F5-47DC-9F83-469D196C55D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258764"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5">
              <a:extLst>
                <a:ext uri="{FF2B5EF4-FFF2-40B4-BE49-F238E27FC236}">
                  <a16:creationId xmlns:a16="http://schemas.microsoft.com/office/drawing/2014/main" id="{95F944E7-2B4E-4AE2-B4DB-846FF8AE0B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80730"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a:extLst>
                <a:ext uri="{FF2B5EF4-FFF2-40B4-BE49-F238E27FC236}">
                  <a16:creationId xmlns:a16="http://schemas.microsoft.com/office/drawing/2014/main" id="{FF14952D-390F-46CC-B302-73DDD9C416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09621"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7">
              <a:extLst>
                <a:ext uri="{FF2B5EF4-FFF2-40B4-BE49-F238E27FC236}">
                  <a16:creationId xmlns:a16="http://schemas.microsoft.com/office/drawing/2014/main" id="{867CDE55-B22A-40D0-882A-9452919EEC2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411788"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a:extLst>
                <a:ext uri="{FF2B5EF4-FFF2-40B4-BE49-F238E27FC236}">
                  <a16:creationId xmlns:a16="http://schemas.microsoft.com/office/drawing/2014/main" id="{8C409231-C942-4808-B529-DAC32A7DB0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448954"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4" name="Title 3">
            <a:extLst>
              <a:ext uri="{FF2B5EF4-FFF2-40B4-BE49-F238E27FC236}">
                <a16:creationId xmlns:a16="http://schemas.microsoft.com/office/drawing/2014/main" id="{355ACE03-C453-469B-924C-6DE8C9468C09}"/>
              </a:ext>
            </a:extLst>
          </p:cNvPr>
          <p:cNvSpPr>
            <a:spLocks noGrp="1"/>
          </p:cNvSpPr>
          <p:nvPr>
            <p:ph type="title"/>
          </p:nvPr>
        </p:nvSpPr>
        <p:spPr>
          <a:xfrm>
            <a:off x="677335" y="1282701"/>
            <a:ext cx="5096060" cy="4307148"/>
          </a:xfrm>
        </p:spPr>
        <p:txBody>
          <a:bodyPr vert="horz" lIns="91440" tIns="45720" rIns="91440" bIns="45720" rtlCol="0" anchor="ctr">
            <a:normAutofit/>
          </a:bodyPr>
          <a:lstStyle/>
          <a:p>
            <a:pPr algn="r"/>
            <a:r>
              <a:rPr lang="en-US" sz="5400" dirty="0"/>
              <a:t>Thank you</a:t>
            </a:r>
          </a:p>
        </p:txBody>
      </p:sp>
      <p:sp>
        <p:nvSpPr>
          <p:cNvPr id="33" name="Freeform: Shape 32">
            <a:extLst>
              <a:ext uri="{FF2B5EF4-FFF2-40B4-BE49-F238E27FC236}">
                <a16:creationId xmlns:a16="http://schemas.microsoft.com/office/drawing/2014/main" id="{69370F01-B8C9-4CE4-824C-92B2792E6E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36497" y="-8468"/>
            <a:ext cx="5074930" cy="6866468"/>
          </a:xfrm>
          <a:custGeom>
            <a:avLst/>
            <a:gdLst>
              <a:gd name="connsiteX0" fmla="*/ 0 w 5074930"/>
              <a:gd name="connsiteY0" fmla="*/ 0 h 6858000"/>
              <a:gd name="connsiteX1" fmla="*/ 1249825 w 5074930"/>
              <a:gd name="connsiteY1" fmla="*/ 0 h 6858000"/>
              <a:gd name="connsiteX2" fmla="*/ 1249825 w 5074930"/>
              <a:gd name="connsiteY2" fmla="*/ 8457 h 6858000"/>
              <a:gd name="connsiteX3" fmla="*/ 5074930 w 5074930"/>
              <a:gd name="connsiteY3" fmla="*/ 8457 h 6858000"/>
              <a:gd name="connsiteX4" fmla="*/ 5074930 w 5074930"/>
              <a:gd name="connsiteY4" fmla="*/ 6858000 h 6858000"/>
              <a:gd name="connsiteX5" fmla="*/ 1249825 w 5074930"/>
              <a:gd name="connsiteY5" fmla="*/ 6858000 h 6858000"/>
              <a:gd name="connsiteX6" fmla="*/ 1109383 w 5074930"/>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074930" h="6858000">
                <a:moveTo>
                  <a:pt x="0" y="0"/>
                </a:moveTo>
                <a:lnTo>
                  <a:pt x="1249825" y="0"/>
                </a:lnTo>
                <a:lnTo>
                  <a:pt x="1249825" y="8457"/>
                </a:lnTo>
                <a:lnTo>
                  <a:pt x="5074930" y="8457"/>
                </a:lnTo>
                <a:lnTo>
                  <a:pt x="5074930" y="6858000"/>
                </a:lnTo>
                <a:lnTo>
                  <a:pt x="1249825" y="6858000"/>
                </a:lnTo>
                <a:lnTo>
                  <a:pt x="1109383" y="685800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10813460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45B71F80-1F92-4074-84D9-16A062B215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767425B1-2003-4D4B-8AE3-B6F1DFEB6B82}"/>
              </a:ext>
            </a:extLst>
          </p:cNvPr>
          <p:cNvSpPr>
            <a:spLocks noGrp="1"/>
          </p:cNvSpPr>
          <p:nvPr>
            <p:ph type="title"/>
          </p:nvPr>
        </p:nvSpPr>
        <p:spPr>
          <a:xfrm>
            <a:off x="1286933" y="609600"/>
            <a:ext cx="10197494" cy="1099457"/>
          </a:xfrm>
        </p:spPr>
        <p:txBody>
          <a:bodyPr>
            <a:normAutofit/>
          </a:bodyPr>
          <a:lstStyle/>
          <a:p>
            <a:r>
              <a:rPr lang="en-US" dirty="0"/>
              <a:t>Agenda</a:t>
            </a:r>
          </a:p>
        </p:txBody>
      </p:sp>
      <p:sp>
        <p:nvSpPr>
          <p:cNvPr id="14" name="Isosceles Triangle 13">
            <a:extLst>
              <a:ext uri="{FF2B5EF4-FFF2-40B4-BE49-F238E27FC236}">
                <a16:creationId xmlns:a16="http://schemas.microsoft.com/office/drawing/2014/main" id="{7209C9DA-6E0D-46D9-8275-C52222D8CC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Isosceles Triangle 15">
            <a:extLst>
              <a:ext uri="{FF2B5EF4-FFF2-40B4-BE49-F238E27FC236}">
                <a16:creationId xmlns:a16="http://schemas.microsoft.com/office/drawing/2014/main" id="{3EB57A4D-E0D0-46DA-B339-F24CA46FA7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aphicFrame>
        <p:nvGraphicFramePr>
          <p:cNvPr id="7" name="Content Placeholder 4">
            <a:extLst>
              <a:ext uri="{FF2B5EF4-FFF2-40B4-BE49-F238E27FC236}">
                <a16:creationId xmlns:a16="http://schemas.microsoft.com/office/drawing/2014/main" id="{F0BABE74-F727-4A7B-958A-419CC2BF729F}"/>
              </a:ext>
            </a:extLst>
          </p:cNvPr>
          <p:cNvGraphicFramePr>
            <a:graphicFrameLocks noGrp="1"/>
          </p:cNvGraphicFramePr>
          <p:nvPr>
            <p:ph idx="1"/>
            <p:extLst>
              <p:ext uri="{D42A27DB-BD31-4B8C-83A1-F6EECF244321}">
                <p14:modId xmlns:p14="http://schemas.microsoft.com/office/powerpoint/2010/main" val="803874158"/>
              </p:ext>
            </p:extLst>
          </p:nvPr>
        </p:nvGraphicFramePr>
        <p:xfrm>
          <a:off x="1286933" y="1948543"/>
          <a:ext cx="9618133" cy="40934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81975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76582886-877C-4AEC-A77F-8055EB9A0CF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sp>
          <p:nvSpPr>
            <p:cNvPr id="9" name="Freeform 14">
              <a:extLst>
                <a:ext uri="{FF2B5EF4-FFF2-40B4-BE49-F238E27FC236}">
                  <a16:creationId xmlns:a16="http://schemas.microsoft.com/office/drawing/2014/main" id="{171A838D-27EA-485C-9A80-DCE624AB30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0" name="Straight Connector 9">
              <a:extLst>
                <a:ext uri="{FF2B5EF4-FFF2-40B4-BE49-F238E27FC236}">
                  <a16:creationId xmlns:a16="http://schemas.microsoft.com/office/drawing/2014/main" id="{9059F313-A1BB-425E-9626-2BD43CAC648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id="{19ABF76A-A1AE-44BB-9ECB-D55D2FE29BF1}"/>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2" name="Rectangle 23">
              <a:extLst>
                <a:ext uri="{FF2B5EF4-FFF2-40B4-BE49-F238E27FC236}">
                  <a16:creationId xmlns:a16="http://schemas.microsoft.com/office/drawing/2014/main" id="{5B6D2EC4-82D3-43B8-82D6-028CB434561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25">
              <a:extLst>
                <a:ext uri="{FF2B5EF4-FFF2-40B4-BE49-F238E27FC236}">
                  <a16:creationId xmlns:a16="http://schemas.microsoft.com/office/drawing/2014/main" id="{520034CE-71F9-4E0F-94D8-99335CB852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Isosceles Triangle 13">
              <a:extLst>
                <a:ext uri="{FF2B5EF4-FFF2-40B4-BE49-F238E27FC236}">
                  <a16:creationId xmlns:a16="http://schemas.microsoft.com/office/drawing/2014/main" id="{1926C6C0-16F7-4CDC-B481-2D19B2F3BF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7">
              <a:extLst>
                <a:ext uri="{FF2B5EF4-FFF2-40B4-BE49-F238E27FC236}">
                  <a16:creationId xmlns:a16="http://schemas.microsoft.com/office/drawing/2014/main" id="{042CE423-CE6E-4EE9-91F2-3E40EFB40A3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8">
              <a:extLst>
                <a:ext uri="{FF2B5EF4-FFF2-40B4-BE49-F238E27FC236}">
                  <a16:creationId xmlns:a16="http://schemas.microsoft.com/office/drawing/2014/main" id="{699BB4BD-31D7-434C-A6DB-E2CF3ACF60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9">
              <a:extLst>
                <a:ext uri="{FF2B5EF4-FFF2-40B4-BE49-F238E27FC236}">
                  <a16:creationId xmlns:a16="http://schemas.microsoft.com/office/drawing/2014/main" id="{23D406B8-656A-4D8B-91D0-BF4202C86F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Isosceles Triangle 17">
              <a:extLst>
                <a:ext uri="{FF2B5EF4-FFF2-40B4-BE49-F238E27FC236}">
                  <a16:creationId xmlns:a16="http://schemas.microsoft.com/office/drawing/2014/main" id="{83F4BFB6-D6B8-446C-8E17-3D54DCA9FF2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useBgFill="1">
        <p:nvSpPr>
          <p:cNvPr id="20" name="Rectangle 19">
            <a:extLst>
              <a:ext uri="{FF2B5EF4-FFF2-40B4-BE49-F238E27FC236}">
                <a16:creationId xmlns:a16="http://schemas.microsoft.com/office/drawing/2014/main" id="{0ADFFC45-3DC9-4433-926F-043E879D9D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2" name="Group 21">
            <a:extLst>
              <a:ext uri="{FF2B5EF4-FFF2-40B4-BE49-F238E27FC236}">
                <a16:creationId xmlns:a16="http://schemas.microsoft.com/office/drawing/2014/main" id="{B5F26A87-0610-435F-AA13-BD658385C9D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267230" y="-8468"/>
            <a:ext cx="4763558" cy="6866467"/>
            <a:chOff x="67175" y="-8467"/>
            <a:chExt cx="4763558" cy="6866467"/>
          </a:xfrm>
        </p:grpSpPr>
        <p:cxnSp>
          <p:nvCxnSpPr>
            <p:cNvPr id="23" name="Straight Connector 22">
              <a:extLst>
                <a:ext uri="{FF2B5EF4-FFF2-40B4-BE49-F238E27FC236}">
                  <a16:creationId xmlns:a16="http://schemas.microsoft.com/office/drawing/2014/main" id="{E6321436-5AAD-4FB6-BB0D-316D4540E82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1448300" y="0"/>
              <a:ext cx="12192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4" name="Straight Connector 23">
              <a:extLst>
                <a:ext uri="{FF2B5EF4-FFF2-40B4-BE49-F238E27FC236}">
                  <a16:creationId xmlns:a16="http://schemas.microsoft.com/office/drawing/2014/main" id="{94B0BD33-3D46-4F43-947A-825DFEF6106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67175" y="3681413"/>
              <a:ext cx="4763558"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25" name="Rectangle 23">
              <a:extLst>
                <a:ext uri="{FF2B5EF4-FFF2-40B4-BE49-F238E27FC236}">
                  <a16:creationId xmlns:a16="http://schemas.microsoft.com/office/drawing/2014/main" id="{92E26C27-E1F5-47DC-9F83-469D196C55D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258764"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a:extLst>
                <a:ext uri="{FF2B5EF4-FFF2-40B4-BE49-F238E27FC236}">
                  <a16:creationId xmlns:a16="http://schemas.microsoft.com/office/drawing/2014/main" id="{95F944E7-2B4E-4AE2-B4DB-846FF8AE0B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80730"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a:extLst>
                <a:ext uri="{FF2B5EF4-FFF2-40B4-BE49-F238E27FC236}">
                  <a16:creationId xmlns:a16="http://schemas.microsoft.com/office/drawing/2014/main" id="{FF14952D-390F-46CC-B302-73DDD9C416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09621"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a:extLst>
                <a:ext uri="{FF2B5EF4-FFF2-40B4-BE49-F238E27FC236}">
                  <a16:creationId xmlns:a16="http://schemas.microsoft.com/office/drawing/2014/main" id="{867CDE55-B22A-40D0-882A-9452919EEC2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411788"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a:extLst>
                <a:ext uri="{FF2B5EF4-FFF2-40B4-BE49-F238E27FC236}">
                  <a16:creationId xmlns:a16="http://schemas.microsoft.com/office/drawing/2014/main" id="{8C409231-C942-4808-B529-DAC32A7DB0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448954"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a:extLst>
              <a:ext uri="{FF2B5EF4-FFF2-40B4-BE49-F238E27FC236}">
                <a16:creationId xmlns:a16="http://schemas.microsoft.com/office/drawing/2014/main" id="{7144BCDD-B7B1-47BF-991D-F9C238B1D1D9}"/>
              </a:ext>
            </a:extLst>
          </p:cNvPr>
          <p:cNvSpPr>
            <a:spLocks noGrp="1"/>
          </p:cNvSpPr>
          <p:nvPr>
            <p:ph type="title"/>
          </p:nvPr>
        </p:nvSpPr>
        <p:spPr>
          <a:xfrm>
            <a:off x="677335" y="1282701"/>
            <a:ext cx="5096060" cy="4307148"/>
          </a:xfrm>
        </p:spPr>
        <p:txBody>
          <a:bodyPr vert="horz" lIns="91440" tIns="45720" rIns="91440" bIns="45720" rtlCol="0" anchor="ctr">
            <a:normAutofit/>
          </a:bodyPr>
          <a:lstStyle/>
          <a:p>
            <a:pPr algn="r"/>
            <a:r>
              <a:rPr lang="en-US" sz="5400" dirty="0"/>
              <a:t>Goal</a:t>
            </a:r>
          </a:p>
        </p:txBody>
      </p:sp>
      <p:sp>
        <p:nvSpPr>
          <p:cNvPr id="31" name="Freeform: Shape 30">
            <a:extLst>
              <a:ext uri="{FF2B5EF4-FFF2-40B4-BE49-F238E27FC236}">
                <a16:creationId xmlns:a16="http://schemas.microsoft.com/office/drawing/2014/main" id="{69370F01-B8C9-4CE4-824C-92B2792E6E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36497" y="-8468"/>
            <a:ext cx="5074930" cy="6866468"/>
          </a:xfrm>
          <a:custGeom>
            <a:avLst/>
            <a:gdLst>
              <a:gd name="connsiteX0" fmla="*/ 0 w 5074930"/>
              <a:gd name="connsiteY0" fmla="*/ 0 h 6858000"/>
              <a:gd name="connsiteX1" fmla="*/ 1249825 w 5074930"/>
              <a:gd name="connsiteY1" fmla="*/ 0 h 6858000"/>
              <a:gd name="connsiteX2" fmla="*/ 1249825 w 5074930"/>
              <a:gd name="connsiteY2" fmla="*/ 8457 h 6858000"/>
              <a:gd name="connsiteX3" fmla="*/ 5074930 w 5074930"/>
              <a:gd name="connsiteY3" fmla="*/ 8457 h 6858000"/>
              <a:gd name="connsiteX4" fmla="*/ 5074930 w 5074930"/>
              <a:gd name="connsiteY4" fmla="*/ 6858000 h 6858000"/>
              <a:gd name="connsiteX5" fmla="*/ 1249825 w 5074930"/>
              <a:gd name="connsiteY5" fmla="*/ 6858000 h 6858000"/>
              <a:gd name="connsiteX6" fmla="*/ 1109383 w 5074930"/>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074930" h="6858000">
                <a:moveTo>
                  <a:pt x="0" y="0"/>
                </a:moveTo>
                <a:lnTo>
                  <a:pt x="1249825" y="0"/>
                </a:lnTo>
                <a:lnTo>
                  <a:pt x="1249825" y="8457"/>
                </a:lnTo>
                <a:lnTo>
                  <a:pt x="5074930" y="8457"/>
                </a:lnTo>
                <a:lnTo>
                  <a:pt x="5074930" y="6858000"/>
                </a:lnTo>
                <a:lnTo>
                  <a:pt x="1249825" y="6858000"/>
                </a:lnTo>
                <a:lnTo>
                  <a:pt x="1109383" y="685800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40223008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C12085-7971-4BBD-81EC-43F465C52C52}"/>
              </a:ext>
            </a:extLst>
          </p:cNvPr>
          <p:cNvSpPr>
            <a:spLocks noGrp="1"/>
          </p:cNvSpPr>
          <p:nvPr>
            <p:ph type="title"/>
          </p:nvPr>
        </p:nvSpPr>
        <p:spPr/>
        <p:txBody>
          <a:bodyPr/>
          <a:lstStyle/>
          <a:p>
            <a:r>
              <a:rPr lang="en-US" dirty="0"/>
              <a:t>Goals</a:t>
            </a:r>
          </a:p>
        </p:txBody>
      </p:sp>
      <p:sp>
        <p:nvSpPr>
          <p:cNvPr id="3" name="Content Placeholder 2">
            <a:extLst>
              <a:ext uri="{FF2B5EF4-FFF2-40B4-BE49-F238E27FC236}">
                <a16:creationId xmlns:a16="http://schemas.microsoft.com/office/drawing/2014/main" id="{7B36D959-3C38-42C0-974B-FF711F527597}"/>
              </a:ext>
            </a:extLst>
          </p:cNvPr>
          <p:cNvSpPr>
            <a:spLocks noGrp="1"/>
          </p:cNvSpPr>
          <p:nvPr>
            <p:ph idx="1"/>
          </p:nvPr>
        </p:nvSpPr>
        <p:spPr/>
        <p:txBody>
          <a:bodyPr/>
          <a:lstStyle/>
          <a:p>
            <a:r>
              <a:rPr lang="en-US" dirty="0"/>
              <a:t>Provide PERMANENT LOCAL access to the Slopes Community via a South Entrance</a:t>
            </a:r>
          </a:p>
          <a:p>
            <a:endParaRPr lang="en-US" dirty="0"/>
          </a:p>
          <a:p>
            <a:r>
              <a:rPr lang="en-US" dirty="0"/>
              <a:t>Provide solution for School Buses to continue pick up and drop off</a:t>
            </a:r>
          </a:p>
          <a:p>
            <a:endParaRPr lang="en-US" dirty="0"/>
          </a:p>
          <a:p>
            <a:r>
              <a:rPr lang="en-US" dirty="0"/>
              <a:t>Understand Emergency temporary access plans from the City</a:t>
            </a:r>
          </a:p>
          <a:p>
            <a:endParaRPr lang="en-US" dirty="0"/>
          </a:p>
          <a:p>
            <a:r>
              <a:rPr lang="en-US" dirty="0"/>
              <a:t>Capture the City’s position with the closure of the South Entrance</a:t>
            </a:r>
          </a:p>
          <a:p>
            <a:endParaRPr lang="en-US" dirty="0"/>
          </a:p>
        </p:txBody>
      </p:sp>
    </p:spTree>
    <p:extLst>
      <p:ext uri="{BB962C8B-B14F-4D97-AF65-F5344CB8AC3E}">
        <p14:creationId xmlns:p14="http://schemas.microsoft.com/office/powerpoint/2010/main" val="15148139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76582886-877C-4AEC-A77F-8055EB9A0CF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sp>
          <p:nvSpPr>
            <p:cNvPr id="10" name="Freeform 14">
              <a:extLst>
                <a:ext uri="{FF2B5EF4-FFF2-40B4-BE49-F238E27FC236}">
                  <a16:creationId xmlns:a16="http://schemas.microsoft.com/office/drawing/2014/main" id="{171A838D-27EA-485C-9A80-DCE624AB30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1" name="Straight Connector 10">
              <a:extLst>
                <a:ext uri="{FF2B5EF4-FFF2-40B4-BE49-F238E27FC236}">
                  <a16:creationId xmlns:a16="http://schemas.microsoft.com/office/drawing/2014/main" id="{9059F313-A1BB-425E-9626-2BD43CAC648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id="{19ABF76A-A1AE-44BB-9ECB-D55D2FE29BF1}"/>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3" name="Rectangle 23">
              <a:extLst>
                <a:ext uri="{FF2B5EF4-FFF2-40B4-BE49-F238E27FC236}">
                  <a16:creationId xmlns:a16="http://schemas.microsoft.com/office/drawing/2014/main" id="{5B6D2EC4-82D3-43B8-82D6-028CB434561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25">
              <a:extLst>
                <a:ext uri="{FF2B5EF4-FFF2-40B4-BE49-F238E27FC236}">
                  <a16:creationId xmlns:a16="http://schemas.microsoft.com/office/drawing/2014/main" id="{520034CE-71F9-4E0F-94D8-99335CB852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Isosceles Triangle 14">
              <a:extLst>
                <a:ext uri="{FF2B5EF4-FFF2-40B4-BE49-F238E27FC236}">
                  <a16:creationId xmlns:a16="http://schemas.microsoft.com/office/drawing/2014/main" id="{1926C6C0-16F7-4CDC-B481-2D19B2F3BF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7">
              <a:extLst>
                <a:ext uri="{FF2B5EF4-FFF2-40B4-BE49-F238E27FC236}">
                  <a16:creationId xmlns:a16="http://schemas.microsoft.com/office/drawing/2014/main" id="{042CE423-CE6E-4EE9-91F2-3E40EFB40A3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8">
              <a:extLst>
                <a:ext uri="{FF2B5EF4-FFF2-40B4-BE49-F238E27FC236}">
                  <a16:creationId xmlns:a16="http://schemas.microsoft.com/office/drawing/2014/main" id="{699BB4BD-31D7-434C-A6DB-E2CF3ACF60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9">
              <a:extLst>
                <a:ext uri="{FF2B5EF4-FFF2-40B4-BE49-F238E27FC236}">
                  <a16:creationId xmlns:a16="http://schemas.microsoft.com/office/drawing/2014/main" id="{23D406B8-656A-4D8B-91D0-BF4202C86F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a:extLst>
                <a:ext uri="{FF2B5EF4-FFF2-40B4-BE49-F238E27FC236}">
                  <a16:creationId xmlns:a16="http://schemas.microsoft.com/office/drawing/2014/main" id="{83F4BFB6-D6B8-446C-8E17-3D54DCA9FF2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useBgFill="1">
        <p:nvSpPr>
          <p:cNvPr id="21" name="Rectangle 20">
            <a:extLst>
              <a:ext uri="{FF2B5EF4-FFF2-40B4-BE49-F238E27FC236}">
                <a16:creationId xmlns:a16="http://schemas.microsoft.com/office/drawing/2014/main" id="{0ADFFC45-3DC9-4433-926F-043E879D9D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3" name="Group 22">
            <a:extLst>
              <a:ext uri="{FF2B5EF4-FFF2-40B4-BE49-F238E27FC236}">
                <a16:creationId xmlns:a16="http://schemas.microsoft.com/office/drawing/2014/main" id="{B5F26A87-0610-435F-AA13-BD658385C9D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267230" y="-8468"/>
            <a:ext cx="4763558" cy="6866467"/>
            <a:chOff x="67175" y="-8467"/>
            <a:chExt cx="4763558" cy="6866467"/>
          </a:xfrm>
        </p:grpSpPr>
        <p:cxnSp>
          <p:nvCxnSpPr>
            <p:cNvPr id="24" name="Straight Connector 23">
              <a:extLst>
                <a:ext uri="{FF2B5EF4-FFF2-40B4-BE49-F238E27FC236}">
                  <a16:creationId xmlns:a16="http://schemas.microsoft.com/office/drawing/2014/main" id="{E6321436-5AAD-4FB6-BB0D-316D4540E82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1448300" y="0"/>
              <a:ext cx="12192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5" name="Straight Connector 24">
              <a:extLst>
                <a:ext uri="{FF2B5EF4-FFF2-40B4-BE49-F238E27FC236}">
                  <a16:creationId xmlns:a16="http://schemas.microsoft.com/office/drawing/2014/main" id="{94B0BD33-3D46-4F43-947A-825DFEF6106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67175" y="3681413"/>
              <a:ext cx="4763558"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26" name="Rectangle 23">
              <a:extLst>
                <a:ext uri="{FF2B5EF4-FFF2-40B4-BE49-F238E27FC236}">
                  <a16:creationId xmlns:a16="http://schemas.microsoft.com/office/drawing/2014/main" id="{92E26C27-E1F5-47DC-9F83-469D196C55D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258764"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5">
              <a:extLst>
                <a:ext uri="{FF2B5EF4-FFF2-40B4-BE49-F238E27FC236}">
                  <a16:creationId xmlns:a16="http://schemas.microsoft.com/office/drawing/2014/main" id="{95F944E7-2B4E-4AE2-B4DB-846FF8AE0B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80730"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a:extLst>
                <a:ext uri="{FF2B5EF4-FFF2-40B4-BE49-F238E27FC236}">
                  <a16:creationId xmlns:a16="http://schemas.microsoft.com/office/drawing/2014/main" id="{FF14952D-390F-46CC-B302-73DDD9C416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09621"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7">
              <a:extLst>
                <a:ext uri="{FF2B5EF4-FFF2-40B4-BE49-F238E27FC236}">
                  <a16:creationId xmlns:a16="http://schemas.microsoft.com/office/drawing/2014/main" id="{867CDE55-B22A-40D0-882A-9452919EEC2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411788"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Isosceles Triangle 29">
              <a:extLst>
                <a:ext uri="{FF2B5EF4-FFF2-40B4-BE49-F238E27FC236}">
                  <a16:creationId xmlns:a16="http://schemas.microsoft.com/office/drawing/2014/main" id="{8C409231-C942-4808-B529-DAC32A7DB0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448954"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a:extLst>
              <a:ext uri="{FF2B5EF4-FFF2-40B4-BE49-F238E27FC236}">
                <a16:creationId xmlns:a16="http://schemas.microsoft.com/office/drawing/2014/main" id="{C0CBABEC-8D3F-41B2-AA43-6318D9ECF8B5}"/>
              </a:ext>
            </a:extLst>
          </p:cNvPr>
          <p:cNvSpPr>
            <a:spLocks noGrp="1"/>
          </p:cNvSpPr>
          <p:nvPr>
            <p:ph type="title"/>
          </p:nvPr>
        </p:nvSpPr>
        <p:spPr>
          <a:xfrm>
            <a:off x="677335" y="1282701"/>
            <a:ext cx="5096060" cy="4307148"/>
          </a:xfrm>
        </p:spPr>
        <p:txBody>
          <a:bodyPr vert="horz" lIns="91440" tIns="45720" rIns="91440" bIns="45720" rtlCol="0" anchor="ctr">
            <a:normAutofit/>
          </a:bodyPr>
          <a:lstStyle/>
          <a:p>
            <a:pPr algn="r"/>
            <a:r>
              <a:rPr lang="en-US" sz="5400" dirty="0"/>
              <a:t>Points of Discussion</a:t>
            </a:r>
          </a:p>
        </p:txBody>
      </p:sp>
      <p:sp>
        <p:nvSpPr>
          <p:cNvPr id="32" name="Freeform: Shape 31">
            <a:extLst>
              <a:ext uri="{FF2B5EF4-FFF2-40B4-BE49-F238E27FC236}">
                <a16:creationId xmlns:a16="http://schemas.microsoft.com/office/drawing/2014/main" id="{69370F01-B8C9-4CE4-824C-92B2792E6E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36497" y="-8468"/>
            <a:ext cx="5074930" cy="6866468"/>
          </a:xfrm>
          <a:custGeom>
            <a:avLst/>
            <a:gdLst>
              <a:gd name="connsiteX0" fmla="*/ 0 w 5074930"/>
              <a:gd name="connsiteY0" fmla="*/ 0 h 6858000"/>
              <a:gd name="connsiteX1" fmla="*/ 1249825 w 5074930"/>
              <a:gd name="connsiteY1" fmla="*/ 0 h 6858000"/>
              <a:gd name="connsiteX2" fmla="*/ 1249825 w 5074930"/>
              <a:gd name="connsiteY2" fmla="*/ 8457 h 6858000"/>
              <a:gd name="connsiteX3" fmla="*/ 5074930 w 5074930"/>
              <a:gd name="connsiteY3" fmla="*/ 8457 h 6858000"/>
              <a:gd name="connsiteX4" fmla="*/ 5074930 w 5074930"/>
              <a:gd name="connsiteY4" fmla="*/ 6858000 h 6858000"/>
              <a:gd name="connsiteX5" fmla="*/ 1249825 w 5074930"/>
              <a:gd name="connsiteY5" fmla="*/ 6858000 h 6858000"/>
              <a:gd name="connsiteX6" fmla="*/ 1109383 w 5074930"/>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074930" h="6858000">
                <a:moveTo>
                  <a:pt x="0" y="0"/>
                </a:moveTo>
                <a:lnTo>
                  <a:pt x="1249825" y="0"/>
                </a:lnTo>
                <a:lnTo>
                  <a:pt x="1249825" y="8457"/>
                </a:lnTo>
                <a:lnTo>
                  <a:pt x="5074930" y="8457"/>
                </a:lnTo>
                <a:lnTo>
                  <a:pt x="5074930" y="6858000"/>
                </a:lnTo>
                <a:lnTo>
                  <a:pt x="1249825" y="6858000"/>
                </a:lnTo>
                <a:lnTo>
                  <a:pt x="1109383" y="685800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40061061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E5BC8E-2131-4AF9-B7E5-B5BEF7A90BB9}"/>
              </a:ext>
            </a:extLst>
          </p:cNvPr>
          <p:cNvSpPr>
            <a:spLocks noGrp="1"/>
          </p:cNvSpPr>
          <p:nvPr>
            <p:ph type="title"/>
          </p:nvPr>
        </p:nvSpPr>
        <p:spPr/>
        <p:txBody>
          <a:bodyPr/>
          <a:lstStyle/>
          <a:p>
            <a:r>
              <a:rPr lang="en-US" dirty="0"/>
              <a:t>Background</a:t>
            </a:r>
          </a:p>
        </p:txBody>
      </p:sp>
      <p:sp>
        <p:nvSpPr>
          <p:cNvPr id="3" name="Content Placeholder 2">
            <a:extLst>
              <a:ext uri="{FF2B5EF4-FFF2-40B4-BE49-F238E27FC236}">
                <a16:creationId xmlns:a16="http://schemas.microsoft.com/office/drawing/2014/main" id="{44258686-53FD-4E54-9DC5-F74FE8B384F2}"/>
              </a:ext>
            </a:extLst>
          </p:cNvPr>
          <p:cNvSpPr>
            <a:spLocks noGrp="1"/>
          </p:cNvSpPr>
          <p:nvPr>
            <p:ph idx="1"/>
          </p:nvPr>
        </p:nvSpPr>
        <p:spPr/>
        <p:txBody>
          <a:bodyPr>
            <a:normAutofit/>
          </a:bodyPr>
          <a:lstStyle/>
          <a:p>
            <a:r>
              <a:rPr lang="en-US" dirty="0"/>
              <a:t>Slope South Access has been using Alberta Infrastructure land (TUC) for the last 20+ years</a:t>
            </a:r>
          </a:p>
          <a:p>
            <a:r>
              <a:rPr lang="en-US" dirty="0"/>
              <a:t>Alberta Transportation (AT) has notified the Slopes community that this will no longer be available after December 31</a:t>
            </a:r>
            <a:r>
              <a:rPr lang="en-US" baseline="30000" dirty="0"/>
              <a:t>st</a:t>
            </a:r>
            <a:r>
              <a:rPr lang="en-US" dirty="0"/>
              <a:t> 2019 due to West Calgary Ring Road Construction </a:t>
            </a:r>
          </a:p>
          <a:p>
            <a:r>
              <a:rPr lang="en-US" dirty="0"/>
              <a:t>With this closure, the Slopes community will be limited access from the one gate on the North side. </a:t>
            </a:r>
          </a:p>
          <a:p>
            <a:r>
              <a:rPr lang="en-US" dirty="0"/>
              <a:t>Alberta Transportation met with The Slopes Community Association on October 24, 2019 and discussed the emergency access gate off Lower Springbank Road.</a:t>
            </a:r>
          </a:p>
          <a:p>
            <a:endParaRPr lang="en-US" dirty="0"/>
          </a:p>
        </p:txBody>
      </p:sp>
    </p:spTree>
    <p:extLst>
      <p:ext uri="{BB962C8B-B14F-4D97-AF65-F5344CB8AC3E}">
        <p14:creationId xmlns:p14="http://schemas.microsoft.com/office/powerpoint/2010/main" val="14945139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E8FC2-5FEF-4371-BCAB-F8619FD3F81F}"/>
              </a:ext>
            </a:extLst>
          </p:cNvPr>
          <p:cNvSpPr>
            <a:spLocks noGrp="1"/>
          </p:cNvSpPr>
          <p:nvPr>
            <p:ph type="title"/>
          </p:nvPr>
        </p:nvSpPr>
        <p:spPr/>
        <p:txBody>
          <a:bodyPr/>
          <a:lstStyle/>
          <a:p>
            <a:r>
              <a:rPr lang="en-US" dirty="0"/>
              <a:t>Supportive Remarks  </a:t>
            </a:r>
          </a:p>
        </p:txBody>
      </p:sp>
      <p:sp>
        <p:nvSpPr>
          <p:cNvPr id="3" name="Content Placeholder 2">
            <a:extLst>
              <a:ext uri="{FF2B5EF4-FFF2-40B4-BE49-F238E27FC236}">
                <a16:creationId xmlns:a16="http://schemas.microsoft.com/office/drawing/2014/main" id="{F9AFAD83-1C3E-4A9F-A023-B72C1D2F223C}"/>
              </a:ext>
            </a:extLst>
          </p:cNvPr>
          <p:cNvSpPr>
            <a:spLocks noGrp="1"/>
          </p:cNvSpPr>
          <p:nvPr>
            <p:ph idx="1"/>
          </p:nvPr>
        </p:nvSpPr>
        <p:spPr>
          <a:xfrm>
            <a:off x="677334" y="2160589"/>
            <a:ext cx="8596668" cy="3880773"/>
          </a:xfrm>
        </p:spPr>
        <p:txBody>
          <a:bodyPr/>
          <a:lstStyle/>
          <a:p>
            <a:r>
              <a:rPr lang="en-US" dirty="0"/>
              <a:t>The Slopes is 2km (3.3 min) from top to bottom with a large incline. </a:t>
            </a:r>
          </a:p>
          <a:p>
            <a:r>
              <a:rPr lang="en-US" dirty="0"/>
              <a:t>With the closure of the South access residents will be required to use the 17</a:t>
            </a:r>
            <a:r>
              <a:rPr lang="en-US" baseline="30000" dirty="0"/>
              <a:t>th</a:t>
            </a:r>
            <a:r>
              <a:rPr lang="en-US" dirty="0"/>
              <a:t> Avenue exit which will create added traffic on 17</a:t>
            </a:r>
            <a:r>
              <a:rPr lang="en-US" baseline="30000" dirty="0"/>
              <a:t>th</a:t>
            </a:r>
            <a:r>
              <a:rPr lang="en-US" dirty="0"/>
              <a:t> Avenue and 69</a:t>
            </a:r>
            <a:r>
              <a:rPr lang="en-US" baseline="30000" dirty="0"/>
              <a:t>th</a:t>
            </a:r>
            <a:r>
              <a:rPr lang="en-US" dirty="0"/>
              <a:t> Street for residents to go South or East towards Signal Hill.</a:t>
            </a:r>
          </a:p>
          <a:p>
            <a:r>
              <a:rPr lang="en-US" dirty="0"/>
              <a:t>Recent weather conditions in November 2019 left traffic having to back down the hill near the North gate to exit through the inbound gate. Situations like this are dangerous for all vehicles involved</a:t>
            </a:r>
          </a:p>
          <a:p>
            <a:r>
              <a:rPr lang="en-US" dirty="0"/>
              <a:t>Due to the road incline being a hazard, all school buses entering our community only use the South Gate. The Slopes community has contacted the CBE as they were unaware of AT’s decision to close the South Gate.</a:t>
            </a:r>
          </a:p>
          <a:p>
            <a:endParaRPr lang="en-US" dirty="0"/>
          </a:p>
        </p:txBody>
      </p:sp>
    </p:spTree>
    <p:extLst>
      <p:ext uri="{BB962C8B-B14F-4D97-AF65-F5344CB8AC3E}">
        <p14:creationId xmlns:p14="http://schemas.microsoft.com/office/powerpoint/2010/main" val="14793780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F6ECC9-EA78-4CEA-8437-4A9B9988B2C6}"/>
              </a:ext>
            </a:extLst>
          </p:cNvPr>
          <p:cNvSpPr>
            <a:spLocks noGrp="1"/>
          </p:cNvSpPr>
          <p:nvPr>
            <p:ph type="title"/>
          </p:nvPr>
        </p:nvSpPr>
        <p:spPr/>
        <p:txBody>
          <a:bodyPr/>
          <a:lstStyle/>
          <a:p>
            <a:r>
              <a:rPr lang="en-US" dirty="0"/>
              <a:t>Community Petition</a:t>
            </a:r>
          </a:p>
        </p:txBody>
      </p:sp>
      <p:sp>
        <p:nvSpPr>
          <p:cNvPr id="3" name="Content Placeholder 2">
            <a:extLst>
              <a:ext uri="{FF2B5EF4-FFF2-40B4-BE49-F238E27FC236}">
                <a16:creationId xmlns:a16="http://schemas.microsoft.com/office/drawing/2014/main" id="{351A64DA-DA75-44DE-9E40-AD79C8BADEB1}"/>
              </a:ext>
            </a:extLst>
          </p:cNvPr>
          <p:cNvSpPr>
            <a:spLocks noGrp="1"/>
          </p:cNvSpPr>
          <p:nvPr>
            <p:ph idx="1"/>
          </p:nvPr>
        </p:nvSpPr>
        <p:spPr/>
        <p:txBody>
          <a:bodyPr/>
          <a:lstStyle/>
          <a:p>
            <a:r>
              <a:rPr lang="en-US" dirty="0"/>
              <a:t>On October 16</a:t>
            </a:r>
            <a:r>
              <a:rPr lang="en-US" baseline="30000" dirty="0"/>
              <a:t>th</a:t>
            </a:r>
            <a:r>
              <a:rPr lang="en-US" dirty="0"/>
              <a:t> we shared the news of the south gate closure looking for support from the Slopes Community</a:t>
            </a:r>
          </a:p>
          <a:p>
            <a:r>
              <a:rPr lang="en-US" dirty="0"/>
              <a:t>Within a few days we had over 45 unique addresses respond to our petition for closure</a:t>
            </a:r>
          </a:p>
          <a:p>
            <a:r>
              <a:rPr lang="en-US" dirty="0"/>
              <a:t>School bus transportation comes to the community 6 times daily</a:t>
            </a:r>
          </a:p>
          <a:p>
            <a:r>
              <a:rPr lang="en-US" dirty="0"/>
              <a:t>No public transportation access available to the community</a:t>
            </a:r>
          </a:p>
          <a:p>
            <a:r>
              <a:rPr lang="en-US" dirty="0">
                <a:hlinkClick r:id="rId2"/>
              </a:rPr>
              <a:t>Link to Petition Details</a:t>
            </a:r>
            <a:endParaRPr lang="en-US" dirty="0"/>
          </a:p>
          <a:p>
            <a:endParaRPr lang="en-US" dirty="0"/>
          </a:p>
        </p:txBody>
      </p:sp>
    </p:spTree>
    <p:extLst>
      <p:ext uri="{BB962C8B-B14F-4D97-AF65-F5344CB8AC3E}">
        <p14:creationId xmlns:p14="http://schemas.microsoft.com/office/powerpoint/2010/main" val="26790216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4" name="Group 13">
            <a:extLst>
              <a:ext uri="{FF2B5EF4-FFF2-40B4-BE49-F238E27FC236}">
                <a16:creationId xmlns:a16="http://schemas.microsoft.com/office/drawing/2014/main" id="{D6280969-F024-466D-A1DB-4F848C51DEF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5" name="Straight Connector 14">
              <a:extLst>
                <a:ext uri="{FF2B5EF4-FFF2-40B4-BE49-F238E27FC236}">
                  <a16:creationId xmlns:a16="http://schemas.microsoft.com/office/drawing/2014/main" id="{63FDD802-E6D8-4979-A1B9-BA705AE4DA8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16" name="Straight Connector 15">
              <a:extLst>
                <a:ext uri="{FF2B5EF4-FFF2-40B4-BE49-F238E27FC236}">
                  <a16:creationId xmlns:a16="http://schemas.microsoft.com/office/drawing/2014/main" id="{BDE509DD-4B76-45F0-8144-02F1D7E1AE0C}"/>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7" name="Rectangle 23">
              <a:extLst>
                <a:ext uri="{FF2B5EF4-FFF2-40B4-BE49-F238E27FC236}">
                  <a16:creationId xmlns:a16="http://schemas.microsoft.com/office/drawing/2014/main" id="{FEAEFD53-0220-48B1-9EA8-3EAE151E84E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5">
              <a:extLst>
                <a:ext uri="{FF2B5EF4-FFF2-40B4-BE49-F238E27FC236}">
                  <a16:creationId xmlns:a16="http://schemas.microsoft.com/office/drawing/2014/main" id="{92E7FABD-916D-4FF9-B5F3-44E53AFD39E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a:extLst>
                <a:ext uri="{FF2B5EF4-FFF2-40B4-BE49-F238E27FC236}">
                  <a16:creationId xmlns:a16="http://schemas.microsoft.com/office/drawing/2014/main" id="{826F9772-AEFE-4C6D-82B6-1207069B86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Rectangle 27">
              <a:extLst>
                <a:ext uri="{FF2B5EF4-FFF2-40B4-BE49-F238E27FC236}">
                  <a16:creationId xmlns:a16="http://schemas.microsoft.com/office/drawing/2014/main" id="{ACFBF3A9-B76A-4B4B-B6D7-CA4651F5C9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Rectangle 28">
              <a:extLst>
                <a:ext uri="{FF2B5EF4-FFF2-40B4-BE49-F238E27FC236}">
                  <a16:creationId xmlns:a16="http://schemas.microsoft.com/office/drawing/2014/main" id="{BF0FAA0A-B682-4A83-BDD8-BCE0AB41C2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9">
              <a:extLst>
                <a:ext uri="{FF2B5EF4-FFF2-40B4-BE49-F238E27FC236}">
                  <a16:creationId xmlns:a16="http://schemas.microsoft.com/office/drawing/2014/main" id="{7874A013-E5E2-4AE1-8E93-029A2B41EB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a:extLst>
                <a:ext uri="{FF2B5EF4-FFF2-40B4-BE49-F238E27FC236}">
                  <a16:creationId xmlns:a16="http://schemas.microsoft.com/office/drawing/2014/main" id="{4355329E-E608-4F7A-B4EF-8FEF07D7552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a:extLst>
                <a:ext uri="{FF2B5EF4-FFF2-40B4-BE49-F238E27FC236}">
                  <a16:creationId xmlns:a16="http://schemas.microsoft.com/office/drawing/2014/main" id="{53D9BFDF-B250-44FF-9BD7-C204EFBFC1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useBgFill="1">
        <p:nvSpPr>
          <p:cNvPr id="26" name="Rectangle 25">
            <a:extLst>
              <a:ext uri="{FF2B5EF4-FFF2-40B4-BE49-F238E27FC236}">
                <a16:creationId xmlns:a16="http://schemas.microsoft.com/office/drawing/2014/main" id="{9F4444CE-BC8D-4D61-B303-4C05614E62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62423CA5-E2E1-4789-B759-9906C1C940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
            <a:ext cx="4660126"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0" name="Isosceles Triangle 29">
            <a:extLst>
              <a:ext uri="{FF2B5EF4-FFF2-40B4-BE49-F238E27FC236}">
                <a16:creationId xmlns:a16="http://schemas.microsoft.com/office/drawing/2014/main" id="{73772B81-181F-48B7-8826-4D9686D15D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4660127" y="-3"/>
            <a:ext cx="1056745" cy="6858001"/>
          </a:xfrm>
          <a:prstGeom prst="triangle">
            <a:avLst>
              <a:gd name="adj" fmla="val 100000"/>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7" name="Title 6">
            <a:extLst>
              <a:ext uri="{FF2B5EF4-FFF2-40B4-BE49-F238E27FC236}">
                <a16:creationId xmlns:a16="http://schemas.microsoft.com/office/drawing/2014/main" id="{1A783DD2-7C93-4241-95E9-71DAF4BB90A6}"/>
              </a:ext>
            </a:extLst>
          </p:cNvPr>
          <p:cNvSpPr>
            <a:spLocks noGrp="1"/>
          </p:cNvSpPr>
          <p:nvPr>
            <p:ph type="title"/>
          </p:nvPr>
        </p:nvSpPr>
        <p:spPr>
          <a:xfrm>
            <a:off x="673754" y="643467"/>
            <a:ext cx="4203045" cy="1375608"/>
          </a:xfrm>
        </p:spPr>
        <p:txBody>
          <a:bodyPr vert="horz" lIns="91440" tIns="45720" rIns="91440" bIns="45720" rtlCol="0" anchor="ctr">
            <a:normAutofit/>
          </a:bodyPr>
          <a:lstStyle/>
          <a:p>
            <a:r>
              <a:rPr lang="en-US" sz="3600" dirty="0">
                <a:solidFill>
                  <a:schemeClr val="bg1"/>
                </a:solidFill>
              </a:rPr>
              <a:t>Proposed South Access</a:t>
            </a:r>
          </a:p>
        </p:txBody>
      </p:sp>
      <p:sp>
        <p:nvSpPr>
          <p:cNvPr id="9" name="Text Placeholder 8">
            <a:extLst>
              <a:ext uri="{FF2B5EF4-FFF2-40B4-BE49-F238E27FC236}">
                <a16:creationId xmlns:a16="http://schemas.microsoft.com/office/drawing/2014/main" id="{BF91DFE6-0B9A-4D96-B4A1-C59DA48847B1}"/>
              </a:ext>
            </a:extLst>
          </p:cNvPr>
          <p:cNvSpPr>
            <a:spLocks noGrp="1"/>
          </p:cNvSpPr>
          <p:nvPr>
            <p:ph type="body" sz="half" idx="2"/>
          </p:nvPr>
        </p:nvSpPr>
        <p:spPr>
          <a:xfrm>
            <a:off x="673754" y="2160590"/>
            <a:ext cx="3973943" cy="3440110"/>
          </a:xfrm>
        </p:spPr>
        <p:txBody>
          <a:bodyPr vert="horz" lIns="91440" tIns="45720" rIns="91440" bIns="45720" rtlCol="0">
            <a:normAutofit/>
          </a:bodyPr>
          <a:lstStyle/>
          <a:p>
            <a:pPr>
              <a:buFont typeface="Wingdings 3" charset="2"/>
              <a:buChar char=""/>
            </a:pPr>
            <a:r>
              <a:rPr lang="en-US" dirty="0">
                <a:solidFill>
                  <a:srgbClr val="0000FF"/>
                </a:solidFill>
              </a:rPr>
              <a:t> Option 1: </a:t>
            </a:r>
            <a:r>
              <a:rPr lang="en-US" dirty="0">
                <a:solidFill>
                  <a:schemeClr val="bg1"/>
                </a:solidFill>
              </a:rPr>
              <a:t>Slopeview Drive to 34 Avenue/85</a:t>
            </a:r>
            <a:r>
              <a:rPr lang="en-US" baseline="30000" dirty="0">
                <a:solidFill>
                  <a:schemeClr val="bg1"/>
                </a:solidFill>
              </a:rPr>
              <a:t>th</a:t>
            </a:r>
            <a:r>
              <a:rPr lang="en-US" dirty="0">
                <a:solidFill>
                  <a:schemeClr val="bg1"/>
                </a:solidFill>
              </a:rPr>
              <a:t> Street </a:t>
            </a:r>
          </a:p>
          <a:p>
            <a:pPr lvl="1">
              <a:buFont typeface="Wingdings 3" charset="2"/>
              <a:buChar char=""/>
            </a:pPr>
            <a:r>
              <a:rPr lang="en-US" dirty="0">
                <a:solidFill>
                  <a:schemeClr val="bg1"/>
                </a:solidFill>
              </a:rPr>
              <a:t> Provides the best solution because it links to Slopeview Drive connecting 17</a:t>
            </a:r>
            <a:r>
              <a:rPr lang="en-US" baseline="30000" dirty="0">
                <a:solidFill>
                  <a:schemeClr val="bg1"/>
                </a:solidFill>
              </a:rPr>
              <a:t>th</a:t>
            </a:r>
            <a:r>
              <a:rPr lang="en-US" dirty="0">
                <a:solidFill>
                  <a:schemeClr val="bg1"/>
                </a:solidFill>
              </a:rPr>
              <a:t> Avenue on the North all the way to the South end of the Slopes</a:t>
            </a:r>
          </a:p>
          <a:p>
            <a:pPr lvl="1">
              <a:buFont typeface="Wingdings 3" charset="2"/>
              <a:buChar char=""/>
            </a:pPr>
            <a:r>
              <a:rPr lang="en-US" dirty="0">
                <a:solidFill>
                  <a:schemeClr val="bg1"/>
                </a:solidFill>
              </a:rPr>
              <a:t>Small adjustment from current state with little impact to the current structure</a:t>
            </a:r>
          </a:p>
          <a:p>
            <a:pPr>
              <a:buFont typeface="Wingdings 3" charset="2"/>
              <a:buChar char=""/>
            </a:pPr>
            <a:r>
              <a:rPr lang="en-US" dirty="0">
                <a:solidFill>
                  <a:srgbClr val="FF0000"/>
                </a:solidFill>
              </a:rPr>
              <a:t> Option 2</a:t>
            </a:r>
            <a:r>
              <a:rPr lang="en-US" dirty="0">
                <a:solidFill>
                  <a:schemeClr val="bg1"/>
                </a:solidFill>
              </a:rPr>
              <a:t>: Slopes Gate to 85</a:t>
            </a:r>
            <a:r>
              <a:rPr lang="en-US" baseline="30000" dirty="0">
                <a:solidFill>
                  <a:schemeClr val="bg1"/>
                </a:solidFill>
              </a:rPr>
              <a:t>th</a:t>
            </a:r>
            <a:r>
              <a:rPr lang="en-US" dirty="0">
                <a:solidFill>
                  <a:schemeClr val="bg1"/>
                </a:solidFill>
              </a:rPr>
              <a:t> Street SW</a:t>
            </a:r>
          </a:p>
          <a:p>
            <a:pPr lvl="1">
              <a:buFont typeface="Wingdings 3" charset="2"/>
              <a:buChar char=""/>
            </a:pPr>
            <a:r>
              <a:rPr lang="en-US" dirty="0">
                <a:solidFill>
                  <a:schemeClr val="bg1"/>
                </a:solidFill>
              </a:rPr>
              <a:t>Once planned as the location for the Gate but there are development requirements</a:t>
            </a:r>
          </a:p>
          <a:p>
            <a:pPr>
              <a:buFont typeface="Wingdings 3" charset="2"/>
              <a:buChar char=""/>
            </a:pPr>
            <a:r>
              <a:rPr lang="en-US" dirty="0">
                <a:solidFill>
                  <a:schemeClr val="accent6"/>
                </a:solidFill>
              </a:rPr>
              <a:t> Option 3</a:t>
            </a:r>
            <a:r>
              <a:rPr lang="en-US" dirty="0">
                <a:solidFill>
                  <a:schemeClr val="bg1"/>
                </a:solidFill>
              </a:rPr>
              <a:t>: Slopes Grove to St. Moritz Dr SW</a:t>
            </a:r>
          </a:p>
          <a:p>
            <a:pPr lvl="1">
              <a:buFont typeface="Wingdings 3" charset="2"/>
              <a:buChar char=""/>
            </a:pPr>
            <a:r>
              <a:rPr lang="en-US" dirty="0">
                <a:solidFill>
                  <a:schemeClr val="bg1"/>
                </a:solidFill>
              </a:rPr>
              <a:t>Also requires development but does not resolve the need for a south exit as this will still connect to 17</a:t>
            </a:r>
            <a:r>
              <a:rPr lang="en-US" baseline="30000" dirty="0">
                <a:solidFill>
                  <a:schemeClr val="bg1"/>
                </a:solidFill>
              </a:rPr>
              <a:t>th</a:t>
            </a:r>
            <a:r>
              <a:rPr lang="en-US" dirty="0">
                <a:solidFill>
                  <a:schemeClr val="bg1"/>
                </a:solidFill>
              </a:rPr>
              <a:t> Avenue</a:t>
            </a:r>
          </a:p>
        </p:txBody>
      </p:sp>
      <p:pic>
        <p:nvPicPr>
          <p:cNvPr id="6" name="Picture 5">
            <a:extLst>
              <a:ext uri="{FF2B5EF4-FFF2-40B4-BE49-F238E27FC236}">
                <a16:creationId xmlns:a16="http://schemas.microsoft.com/office/drawing/2014/main" id="{0AE2E39B-C44C-4916-8F53-483DB745E566}"/>
              </a:ext>
            </a:extLst>
          </p:cNvPr>
          <p:cNvPicPr>
            <a:picLocks noChangeAspect="1"/>
          </p:cNvPicPr>
          <p:nvPr/>
        </p:nvPicPr>
        <p:blipFill>
          <a:blip r:embed="rId2"/>
          <a:stretch>
            <a:fillRect/>
          </a:stretch>
        </p:blipFill>
        <p:spPr>
          <a:xfrm>
            <a:off x="6199102" y="972608"/>
            <a:ext cx="4937298" cy="4900269"/>
          </a:xfrm>
          <a:prstGeom prst="rect">
            <a:avLst/>
          </a:prstGeom>
        </p:spPr>
      </p:pic>
      <p:sp>
        <p:nvSpPr>
          <p:cNvPr id="32" name="Isosceles Triangle 31">
            <a:extLst>
              <a:ext uri="{FF2B5EF4-FFF2-40B4-BE49-F238E27FC236}">
                <a16:creationId xmlns:a16="http://schemas.microsoft.com/office/drawing/2014/main" id="{B2205F6E-03C6-4E92-877C-E2482F6599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55696"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Tree>
    <p:extLst>
      <p:ext uri="{BB962C8B-B14F-4D97-AF65-F5344CB8AC3E}">
        <p14:creationId xmlns:p14="http://schemas.microsoft.com/office/powerpoint/2010/main" val="2905019146"/>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otalTime>3266</TotalTime>
  <Words>573</Words>
  <Application>Microsoft Macintosh PowerPoint</Application>
  <PresentationFormat>Widescreen</PresentationFormat>
  <Paragraphs>49</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Trebuchet MS</vt:lpstr>
      <vt:lpstr>Wingdings 3</vt:lpstr>
      <vt:lpstr>Facet</vt:lpstr>
      <vt:lpstr>Slopes South Access</vt:lpstr>
      <vt:lpstr>Agenda</vt:lpstr>
      <vt:lpstr>Goal</vt:lpstr>
      <vt:lpstr>Goals</vt:lpstr>
      <vt:lpstr>Points of Discussion</vt:lpstr>
      <vt:lpstr>Background</vt:lpstr>
      <vt:lpstr>Supportive Remarks  </vt:lpstr>
      <vt:lpstr>Community Petition</vt:lpstr>
      <vt:lpstr>Proposed South Access</vt:lpstr>
      <vt:lpstr>Next Steps</vt:lpstr>
      <vt:lpstr>Next Steps</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Slopes South Access</dc:title>
  <dc:creator>Christofferson, Monique</dc:creator>
  <cp:lastModifiedBy>Namrata Sudhakar</cp:lastModifiedBy>
  <cp:revision>17</cp:revision>
  <dcterms:created xsi:type="dcterms:W3CDTF">2019-11-14T23:42:47Z</dcterms:created>
  <dcterms:modified xsi:type="dcterms:W3CDTF">2019-11-18T19:19:57Z</dcterms:modified>
</cp:coreProperties>
</file>